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4"/>
  </p:sldMasterIdLst>
  <p:notesMasterIdLst>
    <p:notesMasterId r:id="rId18"/>
  </p:notesMasterIdLst>
  <p:sldIdLst>
    <p:sldId id="256" r:id="rId5"/>
    <p:sldId id="296" r:id="rId6"/>
    <p:sldId id="305" r:id="rId7"/>
    <p:sldId id="288" r:id="rId8"/>
    <p:sldId id="298" r:id="rId9"/>
    <p:sldId id="297" r:id="rId10"/>
    <p:sldId id="299" r:id="rId11"/>
    <p:sldId id="310" r:id="rId12"/>
    <p:sldId id="301" r:id="rId13"/>
    <p:sldId id="304" r:id="rId14"/>
    <p:sldId id="306" r:id="rId15"/>
    <p:sldId id="311" r:id="rId16"/>
    <p:sldId id="307" r:id="rId1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ardsectie" id="{95199131-4DE9-4B64-86B0-AF46BCD6872A}">
          <p14:sldIdLst>
            <p14:sldId id="256"/>
          </p14:sldIdLst>
        </p14:section>
        <p14:section name="Standaardsectie" id="{D9B31F34-AE41-4D60-B142-516F184CEDF0}">
          <p14:sldIdLst>
            <p14:sldId id="296"/>
            <p14:sldId id="305"/>
            <p14:sldId id="288"/>
            <p14:sldId id="298"/>
            <p14:sldId id="297"/>
            <p14:sldId id="299"/>
            <p14:sldId id="310"/>
            <p14:sldId id="301"/>
            <p14:sldId id="304"/>
            <p14:sldId id="306"/>
            <p14:sldId id="311"/>
            <p14:sldId id="30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E6007A-BFAA-42ED-8CDE-67964CA17F3B}" v="19" dt="2020-02-18T15:46:13.2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EC20E35-A176-4012-BC5E-935CFFF8708E}" styleName="Stijl, gemiddeld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4D7B67-C50A-45EC-94D7-9D09B7AF2658}" type="doc">
      <dgm:prSet loTypeId="urn:microsoft.com/office/officeart/2005/8/layout/hChevron3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0131169-04EB-44A9-B865-6D29B0138734}">
      <dgm:prSet custT="1"/>
      <dgm:spPr>
        <a:solidFill>
          <a:schemeClr val="accent2"/>
        </a:solidFill>
      </dgm:spPr>
      <dgm:t>
        <a:bodyPr/>
        <a:lstStyle/>
        <a:p>
          <a:r>
            <a:rPr lang="nl-NL" sz="1600" b="1" dirty="0"/>
            <a:t>Als het goed is hebben jullie na fase 1 en alle input daarop nu helder:</a:t>
          </a:r>
          <a:endParaRPr lang="en-US" sz="1600" dirty="0"/>
        </a:p>
      </dgm:t>
    </dgm:pt>
    <dgm:pt modelId="{A6F5DF22-2102-4905-BE2A-C163032A8C57}" type="parTrans" cxnId="{40210E94-9457-43FB-B767-41FE7B5B1A82}">
      <dgm:prSet/>
      <dgm:spPr/>
      <dgm:t>
        <a:bodyPr/>
        <a:lstStyle/>
        <a:p>
          <a:endParaRPr lang="en-US"/>
        </a:p>
      </dgm:t>
    </dgm:pt>
    <dgm:pt modelId="{1ACC92ED-247A-4DC5-98BB-736B2C0D6D08}" type="sibTrans" cxnId="{40210E94-9457-43FB-B767-41FE7B5B1A82}">
      <dgm:prSet/>
      <dgm:spPr/>
      <dgm:t>
        <a:bodyPr/>
        <a:lstStyle/>
        <a:p>
          <a:endParaRPr lang="en-US"/>
        </a:p>
      </dgm:t>
    </dgm:pt>
    <dgm:pt modelId="{14F81E49-E51F-48DE-A4BA-C4FEBDE9908D}">
      <dgm:prSet custT="1"/>
      <dgm:spPr>
        <a:solidFill>
          <a:schemeClr val="accent2"/>
        </a:solidFill>
      </dgm:spPr>
      <dgm:t>
        <a:bodyPr/>
        <a:lstStyle/>
        <a:p>
          <a:r>
            <a:rPr lang="nl-NL" sz="1400" dirty="0"/>
            <a:t>Wat voor community jullie willen starten</a:t>
          </a:r>
          <a:endParaRPr lang="en-US" sz="1400" dirty="0"/>
        </a:p>
      </dgm:t>
    </dgm:pt>
    <dgm:pt modelId="{36013B5A-91D8-42DE-B6DE-01118D966864}" type="parTrans" cxnId="{E9A20726-C64E-4893-848D-4E31E30A3C9E}">
      <dgm:prSet/>
      <dgm:spPr/>
      <dgm:t>
        <a:bodyPr/>
        <a:lstStyle/>
        <a:p>
          <a:endParaRPr lang="en-US"/>
        </a:p>
      </dgm:t>
    </dgm:pt>
    <dgm:pt modelId="{5674F111-F357-461A-9A77-AE81BB4D3F26}" type="sibTrans" cxnId="{E9A20726-C64E-4893-848D-4E31E30A3C9E}">
      <dgm:prSet/>
      <dgm:spPr/>
      <dgm:t>
        <a:bodyPr/>
        <a:lstStyle/>
        <a:p>
          <a:endParaRPr lang="en-US"/>
        </a:p>
      </dgm:t>
    </dgm:pt>
    <dgm:pt modelId="{C5797589-E28B-4E6C-B594-EC981F50D345}">
      <dgm:prSet custT="1"/>
      <dgm:spPr>
        <a:solidFill>
          <a:schemeClr val="accent2"/>
        </a:solidFill>
      </dgm:spPr>
      <dgm:t>
        <a:bodyPr/>
        <a:lstStyle/>
        <a:p>
          <a:r>
            <a:rPr lang="nl-NL" sz="1400" dirty="0"/>
            <a:t>Waarom jullie dat belangrijk vinden en wat de maatschappelijke ontwikkelingen zijn op dat gebied</a:t>
          </a:r>
          <a:endParaRPr lang="en-US" sz="1400" dirty="0"/>
        </a:p>
      </dgm:t>
    </dgm:pt>
    <dgm:pt modelId="{8393C805-F710-488B-9C8B-B4023AA4C400}" type="parTrans" cxnId="{376B3249-C2E9-4C84-8644-1B98B4B2A569}">
      <dgm:prSet/>
      <dgm:spPr/>
      <dgm:t>
        <a:bodyPr/>
        <a:lstStyle/>
        <a:p>
          <a:endParaRPr lang="en-US"/>
        </a:p>
      </dgm:t>
    </dgm:pt>
    <dgm:pt modelId="{B598E96D-69C7-4EE5-9F92-21357051B7B1}" type="sibTrans" cxnId="{376B3249-C2E9-4C84-8644-1B98B4B2A569}">
      <dgm:prSet/>
      <dgm:spPr/>
      <dgm:t>
        <a:bodyPr/>
        <a:lstStyle/>
        <a:p>
          <a:endParaRPr lang="en-US"/>
        </a:p>
      </dgm:t>
    </dgm:pt>
    <dgm:pt modelId="{FD53310F-EB36-45B0-83EB-C9B67CF91B91}">
      <dgm:prSet custT="1"/>
      <dgm:spPr>
        <a:solidFill>
          <a:schemeClr val="accent2"/>
        </a:solidFill>
      </dgm:spPr>
      <dgm:t>
        <a:bodyPr/>
        <a:lstStyle/>
        <a:p>
          <a:r>
            <a:rPr lang="nl-NL" sz="1400" dirty="0"/>
            <a:t>Met wie jullie die community willen opzetten; zowel de opdrachtgever als de potentiële deelnemers van de community zijn bepaald </a:t>
          </a:r>
          <a:endParaRPr lang="en-US" sz="1400" dirty="0"/>
        </a:p>
      </dgm:t>
    </dgm:pt>
    <dgm:pt modelId="{05081D1A-73A4-469F-9CA0-408E2264F788}" type="parTrans" cxnId="{7B5E062A-FAB6-4BBF-9BF9-E62A6675289E}">
      <dgm:prSet/>
      <dgm:spPr/>
      <dgm:t>
        <a:bodyPr/>
        <a:lstStyle/>
        <a:p>
          <a:endParaRPr lang="en-US"/>
        </a:p>
      </dgm:t>
    </dgm:pt>
    <dgm:pt modelId="{4B881135-6D53-41BC-A6F2-462F50174323}" type="sibTrans" cxnId="{7B5E062A-FAB6-4BBF-9BF9-E62A6675289E}">
      <dgm:prSet/>
      <dgm:spPr/>
      <dgm:t>
        <a:bodyPr/>
        <a:lstStyle/>
        <a:p>
          <a:endParaRPr lang="en-US"/>
        </a:p>
      </dgm:t>
    </dgm:pt>
    <dgm:pt modelId="{DADD50F5-54D2-4BE7-A5DC-CF78EC930D2A}">
      <dgm:prSet custT="1"/>
      <dgm:spPr>
        <a:solidFill>
          <a:schemeClr val="accent2"/>
        </a:solidFill>
      </dgm:spPr>
      <dgm:t>
        <a:bodyPr/>
        <a:lstStyle/>
        <a:p>
          <a:r>
            <a:rPr lang="nl-NL" sz="1400" dirty="0"/>
            <a:t>Welke stakeholders belangrijk zijn voor de community</a:t>
          </a:r>
          <a:endParaRPr lang="en-US" sz="1400" dirty="0"/>
        </a:p>
      </dgm:t>
    </dgm:pt>
    <dgm:pt modelId="{DFA6ADA3-6BC3-46F6-825E-799ABDE80261}" type="parTrans" cxnId="{270BE3D4-C460-4635-BF49-D6C904D1E176}">
      <dgm:prSet/>
      <dgm:spPr/>
      <dgm:t>
        <a:bodyPr/>
        <a:lstStyle/>
        <a:p>
          <a:endParaRPr lang="en-US"/>
        </a:p>
      </dgm:t>
    </dgm:pt>
    <dgm:pt modelId="{8AC71693-11A6-44FB-82B4-4B130ABC3EBF}" type="sibTrans" cxnId="{270BE3D4-C460-4635-BF49-D6C904D1E176}">
      <dgm:prSet/>
      <dgm:spPr/>
      <dgm:t>
        <a:bodyPr/>
        <a:lstStyle/>
        <a:p>
          <a:endParaRPr lang="en-US"/>
        </a:p>
      </dgm:t>
    </dgm:pt>
    <dgm:pt modelId="{CEE1F5A7-B776-4F87-8A0A-42F2AD576674}">
      <dgm:prSet custT="1"/>
      <dgm:spPr>
        <a:solidFill>
          <a:schemeClr val="accent2"/>
        </a:solidFill>
      </dgm:spPr>
      <dgm:t>
        <a:bodyPr/>
        <a:lstStyle/>
        <a:p>
          <a:r>
            <a:rPr lang="nl-NL" sz="1400" dirty="0"/>
            <a:t>Hoe het krachtenveld rond jullie community eruit ziet </a:t>
          </a:r>
          <a:endParaRPr lang="en-US" sz="1400" dirty="0"/>
        </a:p>
      </dgm:t>
    </dgm:pt>
    <dgm:pt modelId="{3CDBAE67-C9C5-4C90-81DF-FECD0F7DC942}" type="parTrans" cxnId="{1919BCEA-BD9A-441F-9B4C-B154A5AE4EF5}">
      <dgm:prSet/>
      <dgm:spPr/>
      <dgm:t>
        <a:bodyPr/>
        <a:lstStyle/>
        <a:p>
          <a:endParaRPr lang="en-US"/>
        </a:p>
      </dgm:t>
    </dgm:pt>
    <dgm:pt modelId="{5FD2FCCD-2A16-4EBA-B669-A9C780168F9F}" type="sibTrans" cxnId="{1919BCEA-BD9A-441F-9B4C-B154A5AE4EF5}">
      <dgm:prSet/>
      <dgm:spPr/>
      <dgm:t>
        <a:bodyPr/>
        <a:lstStyle/>
        <a:p>
          <a:endParaRPr lang="en-US"/>
        </a:p>
      </dgm:t>
    </dgm:pt>
    <dgm:pt modelId="{03982FA7-664B-4DA1-A051-79963BE98D36}">
      <dgm:prSet custT="1"/>
      <dgm:spPr>
        <a:solidFill>
          <a:schemeClr val="accent2"/>
        </a:solidFill>
      </dgm:spPr>
      <dgm:t>
        <a:bodyPr/>
        <a:lstStyle/>
        <a:p>
          <a:r>
            <a:rPr lang="nl-NL" sz="1400" dirty="0"/>
            <a:t>Hoe de planning er uit gaat zien</a:t>
          </a:r>
          <a:endParaRPr lang="en-US" sz="1400" dirty="0"/>
        </a:p>
      </dgm:t>
    </dgm:pt>
    <dgm:pt modelId="{9377E62C-559A-48A3-A16B-0BF7F0E77262}" type="parTrans" cxnId="{80B3D333-F3DE-486C-B977-DA5B9B68BC50}">
      <dgm:prSet/>
      <dgm:spPr/>
      <dgm:t>
        <a:bodyPr/>
        <a:lstStyle/>
        <a:p>
          <a:endParaRPr lang="en-US"/>
        </a:p>
      </dgm:t>
    </dgm:pt>
    <dgm:pt modelId="{44703F6B-617D-4654-BCA9-AAA5AD89E475}" type="sibTrans" cxnId="{80B3D333-F3DE-486C-B977-DA5B9B68BC50}">
      <dgm:prSet/>
      <dgm:spPr/>
      <dgm:t>
        <a:bodyPr/>
        <a:lstStyle/>
        <a:p>
          <a:endParaRPr lang="en-US"/>
        </a:p>
      </dgm:t>
    </dgm:pt>
    <dgm:pt modelId="{CAEC0536-C4B6-4C74-A4F0-4E5B5F360FA5}">
      <dgm:prSet custT="1"/>
      <dgm:spPr>
        <a:solidFill>
          <a:schemeClr val="accent2"/>
        </a:solidFill>
      </dgm:spPr>
      <dgm:t>
        <a:bodyPr/>
        <a:lstStyle/>
        <a:p>
          <a:r>
            <a:rPr lang="nl-NL" sz="1400" dirty="0"/>
            <a:t>Hoe de taakverdeling in jullie projectgroep (team) is</a:t>
          </a:r>
          <a:endParaRPr lang="en-US" sz="1400" dirty="0"/>
        </a:p>
      </dgm:t>
    </dgm:pt>
    <dgm:pt modelId="{F9F9E3C4-2BE8-407D-AF51-4FFC2B244ED9}" type="parTrans" cxnId="{90FB61E0-D4CE-4E9C-B1B7-30ED1376F8BB}">
      <dgm:prSet/>
      <dgm:spPr/>
      <dgm:t>
        <a:bodyPr/>
        <a:lstStyle/>
        <a:p>
          <a:endParaRPr lang="en-US"/>
        </a:p>
      </dgm:t>
    </dgm:pt>
    <dgm:pt modelId="{1CB34618-DE66-4543-BDCC-5E7E4FE2FAD4}" type="sibTrans" cxnId="{90FB61E0-D4CE-4E9C-B1B7-30ED1376F8BB}">
      <dgm:prSet/>
      <dgm:spPr/>
      <dgm:t>
        <a:bodyPr/>
        <a:lstStyle/>
        <a:p>
          <a:endParaRPr lang="en-US"/>
        </a:p>
      </dgm:t>
    </dgm:pt>
    <dgm:pt modelId="{0F1068B1-DCCE-4D5A-A680-7DDD23CC18DA}">
      <dgm:prSet/>
      <dgm:spPr>
        <a:solidFill>
          <a:schemeClr val="accent2"/>
        </a:solidFill>
      </dgm:spPr>
      <dgm:t>
        <a:bodyPr/>
        <a:lstStyle/>
        <a:p>
          <a:r>
            <a:rPr lang="nl-NL" b="1"/>
            <a:t>Fase 2 start nu:</a:t>
          </a:r>
          <a:endParaRPr lang="en-US"/>
        </a:p>
      </dgm:t>
    </dgm:pt>
    <dgm:pt modelId="{D6CA7F1A-F993-4887-A61D-889E8B0E353A}" type="parTrans" cxnId="{1F9B9046-B568-4285-9552-CADEB686C55D}">
      <dgm:prSet/>
      <dgm:spPr/>
      <dgm:t>
        <a:bodyPr/>
        <a:lstStyle/>
        <a:p>
          <a:endParaRPr lang="en-US"/>
        </a:p>
      </dgm:t>
    </dgm:pt>
    <dgm:pt modelId="{45DB2FC4-2AB3-47ED-8F59-807F32A359DF}" type="sibTrans" cxnId="{1F9B9046-B568-4285-9552-CADEB686C55D}">
      <dgm:prSet/>
      <dgm:spPr/>
      <dgm:t>
        <a:bodyPr/>
        <a:lstStyle/>
        <a:p>
          <a:endParaRPr lang="en-US"/>
        </a:p>
      </dgm:t>
    </dgm:pt>
    <dgm:pt modelId="{1D01CF15-381F-4054-9CD4-7D49B72F3DD5}">
      <dgm:prSet/>
      <dgm:spPr>
        <a:solidFill>
          <a:schemeClr val="accent2"/>
        </a:solidFill>
      </dgm:spPr>
      <dgm:t>
        <a:bodyPr/>
        <a:lstStyle/>
        <a:p>
          <a:r>
            <a:rPr lang="nl-NL" dirty="0"/>
            <a:t>Verder uitwerken van plannen met deze week input over</a:t>
          </a:r>
          <a:endParaRPr lang="en-US" dirty="0"/>
        </a:p>
      </dgm:t>
    </dgm:pt>
    <dgm:pt modelId="{AA7DD77C-458E-4082-A5E8-B3FD14FE4F9A}" type="parTrans" cxnId="{7DF38C28-419F-4A28-B038-604ECC36E4D6}">
      <dgm:prSet/>
      <dgm:spPr/>
      <dgm:t>
        <a:bodyPr/>
        <a:lstStyle/>
        <a:p>
          <a:endParaRPr lang="en-US"/>
        </a:p>
      </dgm:t>
    </dgm:pt>
    <dgm:pt modelId="{B09E3DBA-C3F3-49DF-AB3E-58F654CC1230}" type="sibTrans" cxnId="{7DF38C28-419F-4A28-B038-604ECC36E4D6}">
      <dgm:prSet/>
      <dgm:spPr/>
      <dgm:t>
        <a:bodyPr/>
        <a:lstStyle/>
        <a:p>
          <a:endParaRPr lang="en-US"/>
        </a:p>
      </dgm:t>
    </dgm:pt>
    <dgm:pt modelId="{9EE1708A-B072-499B-A38E-D8DBB984FE7F}">
      <dgm:prSet/>
      <dgm:spPr>
        <a:solidFill>
          <a:schemeClr val="accent2"/>
        </a:solidFill>
      </dgm:spPr>
      <dgm:t>
        <a:bodyPr/>
        <a:lstStyle/>
        <a:p>
          <a:r>
            <a:rPr lang="nl-NL" dirty="0"/>
            <a:t>De Bijeenkomst &gt; draaiboek maken</a:t>
          </a:r>
          <a:endParaRPr lang="en-US" dirty="0"/>
        </a:p>
      </dgm:t>
    </dgm:pt>
    <dgm:pt modelId="{9DE83EB4-5EBB-42F2-A799-A65826090FA4}" type="parTrans" cxnId="{63679669-F7E3-4EEB-A993-48EEE61DDA8D}">
      <dgm:prSet/>
      <dgm:spPr/>
      <dgm:t>
        <a:bodyPr/>
        <a:lstStyle/>
        <a:p>
          <a:endParaRPr lang="en-US"/>
        </a:p>
      </dgm:t>
    </dgm:pt>
    <dgm:pt modelId="{7A5E0DB9-9826-4B39-9E9D-CEBD6E919A3A}" type="sibTrans" cxnId="{63679669-F7E3-4EEB-A993-48EEE61DDA8D}">
      <dgm:prSet/>
      <dgm:spPr/>
      <dgm:t>
        <a:bodyPr/>
        <a:lstStyle/>
        <a:p>
          <a:endParaRPr lang="en-US"/>
        </a:p>
      </dgm:t>
    </dgm:pt>
    <dgm:pt modelId="{505CE607-EE75-430A-8900-8F3EEBC3F409}">
      <dgm:prSet/>
      <dgm:spPr>
        <a:solidFill>
          <a:schemeClr val="accent2"/>
        </a:solidFill>
      </dgm:spPr>
      <dgm:t>
        <a:bodyPr/>
        <a:lstStyle/>
        <a:p>
          <a:r>
            <a:rPr lang="nl-NL" dirty="0"/>
            <a:t>Interne communicatie &gt; rollen en samenwerking </a:t>
          </a:r>
          <a:endParaRPr lang="en-US" dirty="0"/>
        </a:p>
      </dgm:t>
    </dgm:pt>
    <dgm:pt modelId="{F4558CE6-50E0-498F-B355-6E13C71A1EE1}" type="parTrans" cxnId="{61DA8B72-69C3-463C-BD7B-034835C31C84}">
      <dgm:prSet/>
      <dgm:spPr/>
      <dgm:t>
        <a:bodyPr/>
        <a:lstStyle/>
        <a:p>
          <a:endParaRPr lang="en-US"/>
        </a:p>
      </dgm:t>
    </dgm:pt>
    <dgm:pt modelId="{C8B45D1A-0231-4838-AADF-1541FDCF0302}" type="sibTrans" cxnId="{61DA8B72-69C3-463C-BD7B-034835C31C84}">
      <dgm:prSet/>
      <dgm:spPr/>
      <dgm:t>
        <a:bodyPr/>
        <a:lstStyle/>
        <a:p>
          <a:endParaRPr lang="en-US"/>
        </a:p>
      </dgm:t>
    </dgm:pt>
    <dgm:pt modelId="{2B3694A3-F264-49B2-A84F-76632726ACD9}">
      <dgm:prSet/>
      <dgm:spPr>
        <a:solidFill>
          <a:schemeClr val="accent2"/>
        </a:solidFill>
      </dgm:spPr>
      <dgm:t>
        <a:bodyPr/>
        <a:lstStyle/>
        <a:p>
          <a:r>
            <a:rPr lang="nl-NL" dirty="0"/>
            <a:t>Externe communicatie &gt; communicatieplan </a:t>
          </a:r>
          <a:endParaRPr lang="en-US" dirty="0"/>
        </a:p>
      </dgm:t>
    </dgm:pt>
    <dgm:pt modelId="{FCC97765-2786-40A2-B215-4A86395873D3}" type="parTrans" cxnId="{A7A663E3-5229-415A-AD39-5AEE6FF35DAE}">
      <dgm:prSet/>
      <dgm:spPr/>
      <dgm:t>
        <a:bodyPr/>
        <a:lstStyle/>
        <a:p>
          <a:endParaRPr lang="en-US"/>
        </a:p>
      </dgm:t>
    </dgm:pt>
    <dgm:pt modelId="{CDC0637B-428E-4DD8-AA6B-F6B997C198F1}" type="sibTrans" cxnId="{A7A663E3-5229-415A-AD39-5AEE6FF35DAE}">
      <dgm:prSet/>
      <dgm:spPr/>
      <dgm:t>
        <a:bodyPr/>
        <a:lstStyle/>
        <a:p>
          <a:endParaRPr lang="en-US"/>
        </a:p>
      </dgm:t>
    </dgm:pt>
    <dgm:pt modelId="{BC2F415C-8749-4FE5-B993-49D8870B4CF0}">
      <dgm:prSet/>
      <dgm:spPr>
        <a:solidFill>
          <a:schemeClr val="accent2"/>
        </a:solidFill>
      </dgm:spPr>
      <dgm:t>
        <a:bodyPr/>
        <a:lstStyle/>
        <a:p>
          <a:r>
            <a:rPr lang="nl-NL"/>
            <a:t>Arbo en risico inventarisatie </a:t>
          </a:r>
          <a:endParaRPr lang="en-US"/>
        </a:p>
      </dgm:t>
    </dgm:pt>
    <dgm:pt modelId="{5D54294D-22D2-424E-9AAD-48261CFC2D0A}" type="parTrans" cxnId="{2EBC29C9-55B2-4AEE-A5EC-AB8258B4E3CD}">
      <dgm:prSet/>
      <dgm:spPr/>
      <dgm:t>
        <a:bodyPr/>
        <a:lstStyle/>
        <a:p>
          <a:endParaRPr lang="en-US"/>
        </a:p>
      </dgm:t>
    </dgm:pt>
    <dgm:pt modelId="{2629958E-8F85-4B1E-9200-1EA5A401BEE7}" type="sibTrans" cxnId="{2EBC29C9-55B2-4AEE-A5EC-AB8258B4E3CD}">
      <dgm:prSet/>
      <dgm:spPr/>
      <dgm:t>
        <a:bodyPr/>
        <a:lstStyle/>
        <a:p>
          <a:endParaRPr lang="en-US"/>
        </a:p>
      </dgm:t>
    </dgm:pt>
    <dgm:pt modelId="{6F875574-30CB-448E-8620-973664B13FF9}">
      <dgm:prSet/>
      <dgm:spPr>
        <a:solidFill>
          <a:schemeClr val="accent2"/>
        </a:solidFill>
      </dgm:spPr>
      <dgm:t>
        <a:bodyPr/>
        <a:lstStyle/>
        <a:p>
          <a:r>
            <a:rPr lang="nl-NL"/>
            <a:t>Contact houden met opdrachtgever. </a:t>
          </a:r>
          <a:endParaRPr lang="en-US"/>
        </a:p>
      </dgm:t>
    </dgm:pt>
    <dgm:pt modelId="{72936E57-95D6-4844-B257-5978122ABC03}" type="parTrans" cxnId="{B2B10DF3-9BC0-4B10-BAD1-2C1710F8EA36}">
      <dgm:prSet/>
      <dgm:spPr/>
      <dgm:t>
        <a:bodyPr/>
        <a:lstStyle/>
        <a:p>
          <a:endParaRPr lang="en-US"/>
        </a:p>
      </dgm:t>
    </dgm:pt>
    <dgm:pt modelId="{38DD70F4-A786-4B0C-B47D-A43590CBCE23}" type="sibTrans" cxnId="{B2B10DF3-9BC0-4B10-BAD1-2C1710F8EA36}">
      <dgm:prSet/>
      <dgm:spPr/>
      <dgm:t>
        <a:bodyPr/>
        <a:lstStyle/>
        <a:p>
          <a:endParaRPr lang="en-US"/>
        </a:p>
      </dgm:t>
    </dgm:pt>
    <dgm:pt modelId="{3E53AE21-ABBE-43BC-B0C9-35219CF042D5}" type="pres">
      <dgm:prSet presAssocID="{C84D7B67-C50A-45EC-94D7-9D09B7AF2658}" presName="Name0" presStyleCnt="0">
        <dgm:presLayoutVars>
          <dgm:dir/>
          <dgm:resizeHandles val="exact"/>
        </dgm:presLayoutVars>
      </dgm:prSet>
      <dgm:spPr/>
    </dgm:pt>
    <dgm:pt modelId="{32A258EB-D0AC-415D-8A80-F71BBB27E5B1}" type="pres">
      <dgm:prSet presAssocID="{50131169-04EB-44A9-B865-6D29B0138734}" presName="parAndChTx" presStyleLbl="node1" presStyleIdx="0" presStyleCnt="3" custScaleY="149692">
        <dgm:presLayoutVars>
          <dgm:bulletEnabled val="1"/>
        </dgm:presLayoutVars>
      </dgm:prSet>
      <dgm:spPr/>
    </dgm:pt>
    <dgm:pt modelId="{9E47BF8B-9674-41B1-88DC-BFD9F682C09F}" type="pres">
      <dgm:prSet presAssocID="{1ACC92ED-247A-4DC5-98BB-736B2C0D6D08}" presName="parAndChSpace" presStyleCnt="0"/>
      <dgm:spPr/>
    </dgm:pt>
    <dgm:pt modelId="{98DED3AD-E170-407A-A2DC-FAA265AA732E}" type="pres">
      <dgm:prSet presAssocID="{0F1068B1-DCCE-4D5A-A680-7DDD23CC18DA}" presName="parAndChTx" presStyleLbl="node1" presStyleIdx="1" presStyleCnt="3" custScaleY="149692">
        <dgm:presLayoutVars>
          <dgm:bulletEnabled val="1"/>
        </dgm:presLayoutVars>
      </dgm:prSet>
      <dgm:spPr/>
    </dgm:pt>
    <dgm:pt modelId="{B1B943FE-92C8-46FA-A198-CDA69D4B8DC6}" type="pres">
      <dgm:prSet presAssocID="{45DB2FC4-2AB3-47ED-8F59-807F32A359DF}" presName="parAndChSpace" presStyleCnt="0"/>
      <dgm:spPr/>
    </dgm:pt>
    <dgm:pt modelId="{94E1F0AE-CAE2-40CF-8DFC-9135475A9F3D}" type="pres">
      <dgm:prSet presAssocID="{1D01CF15-381F-4054-9CD4-7D49B72F3DD5}" presName="parAndChTx" presStyleLbl="node1" presStyleIdx="2" presStyleCnt="3" custScaleY="149056">
        <dgm:presLayoutVars>
          <dgm:bulletEnabled val="1"/>
        </dgm:presLayoutVars>
      </dgm:prSet>
      <dgm:spPr/>
    </dgm:pt>
  </dgm:ptLst>
  <dgm:cxnLst>
    <dgm:cxn modelId="{AC4C601C-3832-4CE4-80F1-106F8589A341}" type="presOf" srcId="{9EE1708A-B072-499B-A38E-D8DBB984FE7F}" destId="{94E1F0AE-CAE2-40CF-8DFC-9135475A9F3D}" srcOrd="0" destOrd="1" presId="urn:microsoft.com/office/officeart/2005/8/layout/hChevron3"/>
    <dgm:cxn modelId="{0E4E621F-7CDB-49A8-AA2F-E943D44A7E4E}" type="presOf" srcId="{03982FA7-664B-4DA1-A051-79963BE98D36}" destId="{32A258EB-D0AC-415D-8A80-F71BBB27E5B1}" srcOrd="0" destOrd="6" presId="urn:microsoft.com/office/officeart/2005/8/layout/hChevron3"/>
    <dgm:cxn modelId="{E9A20726-C64E-4893-848D-4E31E30A3C9E}" srcId="{50131169-04EB-44A9-B865-6D29B0138734}" destId="{14F81E49-E51F-48DE-A4BA-C4FEBDE9908D}" srcOrd="0" destOrd="0" parTransId="{36013B5A-91D8-42DE-B6DE-01118D966864}" sibTransId="{5674F111-F357-461A-9A77-AE81BB4D3F26}"/>
    <dgm:cxn modelId="{7DF38C28-419F-4A28-B038-604ECC36E4D6}" srcId="{C84D7B67-C50A-45EC-94D7-9D09B7AF2658}" destId="{1D01CF15-381F-4054-9CD4-7D49B72F3DD5}" srcOrd="2" destOrd="0" parTransId="{AA7DD77C-458E-4082-A5E8-B3FD14FE4F9A}" sibTransId="{B09E3DBA-C3F3-49DF-AB3E-58F654CC1230}"/>
    <dgm:cxn modelId="{7B5E062A-FAB6-4BBF-9BF9-E62A6675289E}" srcId="{50131169-04EB-44A9-B865-6D29B0138734}" destId="{FD53310F-EB36-45B0-83EB-C9B67CF91B91}" srcOrd="2" destOrd="0" parTransId="{05081D1A-73A4-469F-9CA0-408E2264F788}" sibTransId="{4B881135-6D53-41BC-A6F2-462F50174323}"/>
    <dgm:cxn modelId="{4F820033-A068-4FCE-953E-79A13C7AE7B4}" type="presOf" srcId="{0F1068B1-DCCE-4D5A-A680-7DDD23CC18DA}" destId="{98DED3AD-E170-407A-A2DC-FAA265AA732E}" srcOrd="0" destOrd="0" presId="urn:microsoft.com/office/officeart/2005/8/layout/hChevron3"/>
    <dgm:cxn modelId="{80B3D333-F3DE-486C-B977-DA5B9B68BC50}" srcId="{50131169-04EB-44A9-B865-6D29B0138734}" destId="{03982FA7-664B-4DA1-A051-79963BE98D36}" srcOrd="5" destOrd="0" parTransId="{9377E62C-559A-48A3-A16B-0BF7F0E77262}" sibTransId="{44703F6B-617D-4654-BCA9-AAA5AD89E475}"/>
    <dgm:cxn modelId="{2C48A13F-1804-4E30-9D2B-7498A4EF60BA}" type="presOf" srcId="{CEE1F5A7-B776-4F87-8A0A-42F2AD576674}" destId="{32A258EB-D0AC-415D-8A80-F71BBB27E5B1}" srcOrd="0" destOrd="5" presId="urn:microsoft.com/office/officeart/2005/8/layout/hChevron3"/>
    <dgm:cxn modelId="{A79FAB3F-AF60-4BB4-A6C3-2955F942C26A}" type="presOf" srcId="{CAEC0536-C4B6-4C74-A4F0-4E5B5F360FA5}" destId="{32A258EB-D0AC-415D-8A80-F71BBB27E5B1}" srcOrd="0" destOrd="7" presId="urn:microsoft.com/office/officeart/2005/8/layout/hChevron3"/>
    <dgm:cxn modelId="{1F9B9046-B568-4285-9552-CADEB686C55D}" srcId="{C84D7B67-C50A-45EC-94D7-9D09B7AF2658}" destId="{0F1068B1-DCCE-4D5A-A680-7DDD23CC18DA}" srcOrd="1" destOrd="0" parTransId="{D6CA7F1A-F993-4887-A61D-889E8B0E353A}" sibTransId="{45DB2FC4-2AB3-47ED-8F59-807F32A359DF}"/>
    <dgm:cxn modelId="{53083468-332C-41B6-80E6-E5D0FD4C3D30}" type="presOf" srcId="{DADD50F5-54D2-4BE7-A5DC-CF78EC930D2A}" destId="{32A258EB-D0AC-415D-8A80-F71BBB27E5B1}" srcOrd="0" destOrd="4" presId="urn:microsoft.com/office/officeart/2005/8/layout/hChevron3"/>
    <dgm:cxn modelId="{376B3249-C2E9-4C84-8644-1B98B4B2A569}" srcId="{50131169-04EB-44A9-B865-6D29B0138734}" destId="{C5797589-E28B-4E6C-B594-EC981F50D345}" srcOrd="1" destOrd="0" parTransId="{8393C805-F710-488B-9C8B-B4023AA4C400}" sibTransId="{B598E96D-69C7-4EE5-9F92-21357051B7B1}"/>
    <dgm:cxn modelId="{63679669-F7E3-4EEB-A993-48EEE61DDA8D}" srcId="{1D01CF15-381F-4054-9CD4-7D49B72F3DD5}" destId="{9EE1708A-B072-499B-A38E-D8DBB984FE7F}" srcOrd="0" destOrd="0" parTransId="{9DE83EB4-5EBB-42F2-A799-A65826090FA4}" sibTransId="{7A5E0DB9-9826-4B39-9E9D-CEBD6E919A3A}"/>
    <dgm:cxn modelId="{61DA8B72-69C3-463C-BD7B-034835C31C84}" srcId="{1D01CF15-381F-4054-9CD4-7D49B72F3DD5}" destId="{505CE607-EE75-430A-8900-8F3EEBC3F409}" srcOrd="1" destOrd="0" parTransId="{F4558CE6-50E0-498F-B355-6E13C71A1EE1}" sibTransId="{C8B45D1A-0231-4838-AADF-1541FDCF0302}"/>
    <dgm:cxn modelId="{CB3BC657-C064-41B3-B4DD-0B4443CCD6AE}" type="presOf" srcId="{FD53310F-EB36-45B0-83EB-C9B67CF91B91}" destId="{32A258EB-D0AC-415D-8A80-F71BBB27E5B1}" srcOrd="0" destOrd="3" presId="urn:microsoft.com/office/officeart/2005/8/layout/hChevron3"/>
    <dgm:cxn modelId="{40210E94-9457-43FB-B767-41FE7B5B1A82}" srcId="{C84D7B67-C50A-45EC-94D7-9D09B7AF2658}" destId="{50131169-04EB-44A9-B865-6D29B0138734}" srcOrd="0" destOrd="0" parTransId="{A6F5DF22-2102-4905-BE2A-C163032A8C57}" sibTransId="{1ACC92ED-247A-4DC5-98BB-736B2C0D6D08}"/>
    <dgm:cxn modelId="{C192A597-310F-4BA0-AF3A-C73246E4A8D0}" type="presOf" srcId="{C84D7B67-C50A-45EC-94D7-9D09B7AF2658}" destId="{3E53AE21-ABBE-43BC-B0C9-35219CF042D5}" srcOrd="0" destOrd="0" presId="urn:microsoft.com/office/officeart/2005/8/layout/hChevron3"/>
    <dgm:cxn modelId="{C311F99A-1101-4CEF-AA87-7791CDB6E5C9}" type="presOf" srcId="{2B3694A3-F264-49B2-A84F-76632726ACD9}" destId="{94E1F0AE-CAE2-40CF-8DFC-9135475A9F3D}" srcOrd="0" destOrd="3" presId="urn:microsoft.com/office/officeart/2005/8/layout/hChevron3"/>
    <dgm:cxn modelId="{4F8CB99C-8E5A-4F47-B287-EBC80E113D1D}" type="presOf" srcId="{C5797589-E28B-4E6C-B594-EC981F50D345}" destId="{32A258EB-D0AC-415D-8A80-F71BBB27E5B1}" srcOrd="0" destOrd="2" presId="urn:microsoft.com/office/officeart/2005/8/layout/hChevron3"/>
    <dgm:cxn modelId="{2A30D8A2-9A29-4DAE-BDF1-77EF5F1A94D6}" type="presOf" srcId="{6F875574-30CB-448E-8620-973664B13FF9}" destId="{94E1F0AE-CAE2-40CF-8DFC-9135475A9F3D}" srcOrd="0" destOrd="5" presId="urn:microsoft.com/office/officeart/2005/8/layout/hChevron3"/>
    <dgm:cxn modelId="{D98CD9A7-B630-4AAB-B667-1588EF8554DE}" type="presOf" srcId="{14F81E49-E51F-48DE-A4BA-C4FEBDE9908D}" destId="{32A258EB-D0AC-415D-8A80-F71BBB27E5B1}" srcOrd="0" destOrd="1" presId="urn:microsoft.com/office/officeart/2005/8/layout/hChevron3"/>
    <dgm:cxn modelId="{2EBC29C9-55B2-4AEE-A5EC-AB8258B4E3CD}" srcId="{1D01CF15-381F-4054-9CD4-7D49B72F3DD5}" destId="{BC2F415C-8749-4FE5-B993-49D8870B4CF0}" srcOrd="3" destOrd="0" parTransId="{5D54294D-22D2-424E-9AAD-48261CFC2D0A}" sibTransId="{2629958E-8F85-4B1E-9200-1EA5A401BEE7}"/>
    <dgm:cxn modelId="{270BE3D4-C460-4635-BF49-D6C904D1E176}" srcId="{50131169-04EB-44A9-B865-6D29B0138734}" destId="{DADD50F5-54D2-4BE7-A5DC-CF78EC930D2A}" srcOrd="3" destOrd="0" parTransId="{DFA6ADA3-6BC3-46F6-825E-799ABDE80261}" sibTransId="{8AC71693-11A6-44FB-82B4-4B130ABC3EBF}"/>
    <dgm:cxn modelId="{D15EE2D5-85C4-485D-85A2-1A2D525C2D42}" type="presOf" srcId="{505CE607-EE75-430A-8900-8F3EEBC3F409}" destId="{94E1F0AE-CAE2-40CF-8DFC-9135475A9F3D}" srcOrd="0" destOrd="2" presId="urn:microsoft.com/office/officeart/2005/8/layout/hChevron3"/>
    <dgm:cxn modelId="{667DEFD7-5964-4388-A520-F91756AD73B3}" type="presOf" srcId="{50131169-04EB-44A9-B865-6D29B0138734}" destId="{32A258EB-D0AC-415D-8A80-F71BBB27E5B1}" srcOrd="0" destOrd="0" presId="urn:microsoft.com/office/officeart/2005/8/layout/hChevron3"/>
    <dgm:cxn modelId="{90FB61E0-D4CE-4E9C-B1B7-30ED1376F8BB}" srcId="{50131169-04EB-44A9-B865-6D29B0138734}" destId="{CAEC0536-C4B6-4C74-A4F0-4E5B5F360FA5}" srcOrd="6" destOrd="0" parTransId="{F9F9E3C4-2BE8-407D-AF51-4FFC2B244ED9}" sibTransId="{1CB34618-DE66-4543-BDCC-5E7E4FE2FAD4}"/>
    <dgm:cxn modelId="{79F810E1-25AF-440E-AA9F-645BBE32FE89}" type="presOf" srcId="{BC2F415C-8749-4FE5-B993-49D8870B4CF0}" destId="{94E1F0AE-CAE2-40CF-8DFC-9135475A9F3D}" srcOrd="0" destOrd="4" presId="urn:microsoft.com/office/officeart/2005/8/layout/hChevron3"/>
    <dgm:cxn modelId="{A7A663E3-5229-415A-AD39-5AEE6FF35DAE}" srcId="{1D01CF15-381F-4054-9CD4-7D49B72F3DD5}" destId="{2B3694A3-F264-49B2-A84F-76632726ACD9}" srcOrd="2" destOrd="0" parTransId="{FCC97765-2786-40A2-B215-4A86395873D3}" sibTransId="{CDC0637B-428E-4DD8-AA6B-F6B997C198F1}"/>
    <dgm:cxn modelId="{FD6B26E6-82EA-4AD6-8F06-D0C6210B7C6F}" type="presOf" srcId="{1D01CF15-381F-4054-9CD4-7D49B72F3DD5}" destId="{94E1F0AE-CAE2-40CF-8DFC-9135475A9F3D}" srcOrd="0" destOrd="0" presId="urn:microsoft.com/office/officeart/2005/8/layout/hChevron3"/>
    <dgm:cxn modelId="{1919BCEA-BD9A-441F-9B4C-B154A5AE4EF5}" srcId="{50131169-04EB-44A9-B865-6D29B0138734}" destId="{CEE1F5A7-B776-4F87-8A0A-42F2AD576674}" srcOrd="4" destOrd="0" parTransId="{3CDBAE67-C9C5-4C90-81DF-FECD0F7DC942}" sibTransId="{5FD2FCCD-2A16-4EBA-B669-A9C780168F9F}"/>
    <dgm:cxn modelId="{B2B10DF3-9BC0-4B10-BAD1-2C1710F8EA36}" srcId="{1D01CF15-381F-4054-9CD4-7D49B72F3DD5}" destId="{6F875574-30CB-448E-8620-973664B13FF9}" srcOrd="4" destOrd="0" parTransId="{72936E57-95D6-4844-B257-5978122ABC03}" sibTransId="{38DD70F4-A786-4B0C-B47D-A43590CBCE23}"/>
    <dgm:cxn modelId="{437E5F42-20F0-447C-B1E6-815A947B07ED}" type="presParOf" srcId="{3E53AE21-ABBE-43BC-B0C9-35219CF042D5}" destId="{32A258EB-D0AC-415D-8A80-F71BBB27E5B1}" srcOrd="0" destOrd="0" presId="urn:microsoft.com/office/officeart/2005/8/layout/hChevron3"/>
    <dgm:cxn modelId="{B76FD9EA-CCE9-4E60-B36A-A501D456FD27}" type="presParOf" srcId="{3E53AE21-ABBE-43BC-B0C9-35219CF042D5}" destId="{9E47BF8B-9674-41B1-88DC-BFD9F682C09F}" srcOrd="1" destOrd="0" presId="urn:microsoft.com/office/officeart/2005/8/layout/hChevron3"/>
    <dgm:cxn modelId="{25918EC5-D034-4A95-99F3-8ADE377D83F9}" type="presParOf" srcId="{3E53AE21-ABBE-43BC-B0C9-35219CF042D5}" destId="{98DED3AD-E170-407A-A2DC-FAA265AA732E}" srcOrd="2" destOrd="0" presId="urn:microsoft.com/office/officeart/2005/8/layout/hChevron3"/>
    <dgm:cxn modelId="{53AC55F7-D285-4A8E-AF5E-07034DC2DAC1}" type="presParOf" srcId="{3E53AE21-ABBE-43BC-B0C9-35219CF042D5}" destId="{B1B943FE-92C8-46FA-A198-CDA69D4B8DC6}" srcOrd="3" destOrd="0" presId="urn:microsoft.com/office/officeart/2005/8/layout/hChevron3"/>
    <dgm:cxn modelId="{2E0757CB-D639-4FA1-87BD-3CAF87B905F0}" type="presParOf" srcId="{3E53AE21-ABBE-43BC-B0C9-35219CF042D5}" destId="{94E1F0AE-CAE2-40CF-8DFC-9135475A9F3D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A258EB-D0AC-415D-8A80-F71BBB27E5B1}">
      <dsp:nvSpPr>
        <dsp:cNvPr id="0" name=""/>
        <dsp:cNvSpPr/>
      </dsp:nvSpPr>
      <dsp:spPr>
        <a:xfrm>
          <a:off x="4621" y="0"/>
          <a:ext cx="4040906" cy="4839128"/>
        </a:xfrm>
        <a:prstGeom prst="homePlate">
          <a:avLst>
            <a:gd name="adj" fmla="val 2500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554" tIns="40640" rIns="570217" bIns="4064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b="1" kern="1200" dirty="0"/>
            <a:t>Als het goed is hebben jullie na fase 1 en alle input daarop nu helder:</a:t>
          </a:r>
          <a:endParaRPr lang="en-US" sz="16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400" kern="1200" dirty="0"/>
            <a:t>Wat voor community jullie willen starten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400" kern="1200" dirty="0"/>
            <a:t>Waarom jullie dat belangrijk vinden en wat de maatschappelijke ontwikkelingen zijn op dat gebied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400" kern="1200" dirty="0"/>
            <a:t>Met wie jullie die community willen opzetten; zowel de opdrachtgever als de potentiële deelnemers van de community zijn bepaald 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400" kern="1200" dirty="0"/>
            <a:t>Welke stakeholders belangrijk zijn voor de community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400" kern="1200" dirty="0"/>
            <a:t>Hoe het krachtenveld rond jullie community eruit ziet 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400" kern="1200" dirty="0"/>
            <a:t>Hoe de planning er uit gaat zien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400" kern="1200" dirty="0"/>
            <a:t>Hoe de taakverdeling in jullie projectgroep (team) is</a:t>
          </a:r>
          <a:endParaRPr lang="en-US" sz="1400" kern="1200" dirty="0"/>
        </a:p>
      </dsp:txBody>
      <dsp:txXfrm>
        <a:off x="4621" y="0"/>
        <a:ext cx="3535793" cy="4839128"/>
      </dsp:txXfrm>
    </dsp:sp>
    <dsp:sp modelId="{98DED3AD-E170-407A-A2DC-FAA265AA732E}">
      <dsp:nvSpPr>
        <dsp:cNvPr id="0" name=""/>
        <dsp:cNvSpPr/>
      </dsp:nvSpPr>
      <dsp:spPr>
        <a:xfrm>
          <a:off x="3237346" y="0"/>
          <a:ext cx="4040906" cy="4839128"/>
        </a:xfrm>
        <a:prstGeom prst="chevron">
          <a:avLst>
            <a:gd name="adj" fmla="val 2500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554" tIns="48260" rIns="142554" bIns="4826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b="1" kern="1200"/>
            <a:t>Fase 2 start nu:</a:t>
          </a:r>
          <a:endParaRPr lang="en-US" sz="1900" kern="1200"/>
        </a:p>
      </dsp:txBody>
      <dsp:txXfrm>
        <a:off x="4247573" y="0"/>
        <a:ext cx="2020453" cy="4839128"/>
      </dsp:txXfrm>
    </dsp:sp>
    <dsp:sp modelId="{94E1F0AE-CAE2-40CF-8DFC-9135475A9F3D}">
      <dsp:nvSpPr>
        <dsp:cNvPr id="0" name=""/>
        <dsp:cNvSpPr/>
      </dsp:nvSpPr>
      <dsp:spPr>
        <a:xfrm>
          <a:off x="6470072" y="10278"/>
          <a:ext cx="4040906" cy="4818571"/>
        </a:xfrm>
        <a:prstGeom prst="chevron">
          <a:avLst>
            <a:gd name="adj" fmla="val 2500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554" tIns="48260" rIns="142554" bIns="4826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/>
            <a:t>Verder uitwerken van plannen met deze week input over</a:t>
          </a:r>
          <a:endParaRPr lang="en-US" sz="19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500" kern="1200" dirty="0"/>
            <a:t>De Bijeenkomst &gt; draaiboek maken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500" kern="1200" dirty="0"/>
            <a:t>Interne communicatie &gt; rollen en samenwerking 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500" kern="1200" dirty="0"/>
            <a:t>Externe communicatie &gt; communicatieplan 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500" kern="1200"/>
            <a:t>Arbo en risico inventarisatie </a:t>
          </a:r>
          <a:endParaRPr lang="en-US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500" kern="1200"/>
            <a:t>Contact houden met opdrachtgever. </a:t>
          </a:r>
          <a:endParaRPr lang="en-US" sz="1500" kern="1200"/>
        </a:p>
      </dsp:txBody>
      <dsp:txXfrm>
        <a:off x="7480299" y="10278"/>
        <a:ext cx="2020453" cy="48185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43E2F0-72A7-4A7C-A9D4-1CB7203AAC9E}" type="datetimeFigureOut">
              <a:rPr lang="nl-NL" smtClean="0"/>
              <a:t>18-2-2020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A98FDD-5126-4853-A8E2-FF3F061FB6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4511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A98FDD-5126-4853-A8E2-FF3F061FB60F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89312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A98FDD-5126-4853-A8E2-FF3F061FB60F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7613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0113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98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037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88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52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78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65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975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720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878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875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268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91" r:id="rId5"/>
    <p:sldLayoutId id="2147483685" r:id="rId6"/>
    <p:sldLayoutId id="2147483686" r:id="rId7"/>
    <p:sldLayoutId id="2147483687" r:id="rId8"/>
    <p:sldLayoutId id="2147483690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dQp-z4AUZ78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7B352FC-1F44-4AB9-A2BD-FBF231C6B1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084FF0-D45F-41BB-99A5-08901C9BA1D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295" r="3927" b="-1"/>
          <a:stretch/>
        </p:blipFill>
        <p:spPr>
          <a:xfrm>
            <a:off x="-2" y="-1"/>
            <a:ext cx="12192001" cy="6858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ADDB668-2CA4-4D2B-9C34-3487CA33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553" y="4716089"/>
            <a:ext cx="6288261" cy="1573149"/>
          </a:xfrm>
          <a:prstGeom prst="rect">
            <a:avLst/>
          </a:prstGeom>
          <a:solidFill>
            <a:schemeClr val="bg1">
              <a:alpha val="95000"/>
            </a:schemeClr>
          </a:solidFill>
          <a:ln w="12700">
            <a:solidFill>
              <a:schemeClr val="tx2">
                <a:lumMod val="10000"/>
                <a:lumOff val="9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4505DDB-6A0F-496F-9016-4862A0DA9E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6210" y="4909985"/>
            <a:ext cx="3212386" cy="1185353"/>
          </a:xfrm>
        </p:spPr>
        <p:txBody>
          <a:bodyPr anchor="ctr">
            <a:normAutofit/>
          </a:bodyPr>
          <a:lstStyle/>
          <a:p>
            <a:r>
              <a:rPr lang="nl-NL" sz="2600"/>
              <a:t>De Community verbonden.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221D469-FFC3-43C5-BF9A-A886D468EC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10734" y="4909984"/>
            <a:ext cx="2228641" cy="1185353"/>
          </a:xfrm>
        </p:spPr>
        <p:txBody>
          <a:bodyPr anchor="ctr">
            <a:normAutofit/>
          </a:bodyPr>
          <a:lstStyle/>
          <a:p>
            <a:r>
              <a:rPr lang="nl-NL" sz="1700" dirty="0"/>
              <a:t>Lesweek 3, presentatie woensdag 19-2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568BC19-F052-4108-93E1-6A3D1DEC07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4784" y="5175711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5FD337D-4D6B-4C8B-B6F5-121097E09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28936" y="5498088"/>
            <a:ext cx="1021458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7016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68AF5748-FED8-45BA-8631-26D1D10F32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FBC3D18F-A2B9-4DE4-AC3C-1C735A767F4F}"/>
              </a:ext>
            </a:extLst>
          </p:cNvPr>
          <p:cNvSpPr/>
          <p:nvPr/>
        </p:nvSpPr>
        <p:spPr>
          <a:xfrm>
            <a:off x="477981" y="1122363"/>
            <a:ext cx="402336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400" b="1">
                <a:latin typeface="+mj-lt"/>
                <a:ea typeface="+mj-ea"/>
                <a:cs typeface="+mj-cs"/>
              </a:rPr>
              <a:t>Input over maken van draaiboek, criteria ervoor en dan starten met maken draaiboek </a:t>
            </a:r>
            <a:r>
              <a:rPr lang="en-US" sz="3400">
                <a:latin typeface="+mj-lt"/>
                <a:ea typeface="+mj-ea"/>
                <a:cs typeface="+mj-cs"/>
              </a:rPr>
              <a:t> 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04CE2A75-8BF8-4707-9D81-211322C74B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8790532"/>
              </p:ext>
            </p:extLst>
          </p:nvPr>
        </p:nvGraphicFramePr>
        <p:xfrm>
          <a:off x="4864608" y="1024815"/>
          <a:ext cx="6846363" cy="4657117"/>
        </p:xfrm>
        <a:graphic>
          <a:graphicData uri="http://schemas.openxmlformats.org/drawingml/2006/table">
            <a:tbl>
              <a:tblPr firstRow="1" firstCol="1" bandRow="1"/>
              <a:tblGrid>
                <a:gridCol w="6846363">
                  <a:extLst>
                    <a:ext uri="{9D8B030D-6E8A-4147-A177-3AD203B41FA5}">
                      <a16:colId xmlns:a16="http://schemas.microsoft.com/office/drawing/2014/main" val="719528942"/>
                    </a:ext>
                  </a:extLst>
                </a:gridCol>
              </a:tblGrid>
              <a:tr h="46571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Draaiboek</a:t>
                      </a:r>
                      <a:endParaRPr lang="nl-NL" sz="2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 is een compleet draaiboek van de bijeenkomst aanwezig. </a:t>
                      </a:r>
                      <a:r>
                        <a:rPr lang="nl-NL" sz="2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Hierin zijn in ieder geval onderstaande aspecten opgenomen:</a:t>
                      </a:r>
                      <a:endParaRPr lang="nl-NL" sz="2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nl-NL" sz="2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Algemene informatie;</a:t>
                      </a:r>
                      <a:endParaRPr lang="nl-NL" sz="2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nl-NL" sz="2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Programma van het evenement;</a:t>
                      </a:r>
                      <a:endParaRPr lang="nl-NL" sz="2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nl-NL" sz="2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Een chronologische activiteitenlijst;</a:t>
                      </a:r>
                      <a:endParaRPr lang="nl-NL" sz="2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nl-NL" sz="2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Activiteitenlijst met taakverdeling;</a:t>
                      </a:r>
                      <a:endParaRPr lang="nl-NL" sz="2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nl-NL" sz="2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Deelnemerslijst;</a:t>
                      </a:r>
                      <a:endParaRPr lang="nl-NL" sz="2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nl-NL" sz="2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Meenemen;</a:t>
                      </a:r>
                      <a:endParaRPr lang="nl-NL" sz="2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nl-NL" sz="2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Vooraf controleren;</a:t>
                      </a:r>
                      <a:endParaRPr lang="nl-NL" sz="2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nl-NL" sz="23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Noodsituaties;</a:t>
                      </a:r>
                      <a:endParaRPr lang="nl-NL" sz="2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799" marR="97799" marT="0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062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2387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7B5CAF12-2582-4CD1-BBBF-147B436C8C47}"/>
              </a:ext>
            </a:extLst>
          </p:cNvPr>
          <p:cNvSpPr/>
          <p:nvPr/>
        </p:nvSpPr>
        <p:spPr>
          <a:xfrm>
            <a:off x="941796" y="999633"/>
            <a:ext cx="938373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nl-NL" sz="4400" b="1" dirty="0">
                <a:solidFill>
                  <a:schemeClr val="accent1"/>
                </a:solidFill>
                <a:latin typeface="Calibri" panose="020F0502020204030204" pitchFamily="34" charset="0"/>
              </a:rPr>
              <a:t>12.45 uur start het middagprogramma! </a:t>
            </a:r>
          </a:p>
        </p:txBody>
      </p:sp>
    </p:spTree>
    <p:extLst>
      <p:ext uri="{BB962C8B-B14F-4D97-AF65-F5344CB8AC3E}">
        <p14:creationId xmlns:p14="http://schemas.microsoft.com/office/powerpoint/2010/main" val="42283729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9F0898-D5CA-4850-A50C-06E233033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3100" dirty="0"/>
              <a:t>Jullie gaan dadelijk het plan voor de bijeenkomst,  toetsen bij de doelgroep! </a:t>
            </a:r>
            <a:br>
              <a:rPr lang="nl-NL" b="1" dirty="0">
                <a:solidFill>
                  <a:schemeClr val="accent1"/>
                </a:solidFill>
              </a:rPr>
            </a:br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C112ADA-8849-4705-B0DC-9F7A7220885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116013" y="2478088"/>
            <a:ext cx="10167937" cy="3887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nl-NL" sz="2000" dirty="0"/>
              <a:t>Bereidt samen de vragen voor die je aan de doelgroep hebt</a:t>
            </a:r>
          </a:p>
          <a:p>
            <a:pPr marL="342900" indent="-342900">
              <a:buAutoNum type="arabicPeriod"/>
            </a:pPr>
            <a:r>
              <a:rPr lang="nl-NL" sz="2000" dirty="0"/>
              <a:t>Maak daar een concrete enquête van die je kan afnemen. </a:t>
            </a:r>
          </a:p>
          <a:p>
            <a:pPr marL="342900" indent="-342900">
              <a:buAutoNum type="arabicPeriod"/>
            </a:pPr>
            <a:r>
              <a:rPr lang="nl-NL" sz="2000" dirty="0"/>
              <a:t>Bespreek waar die doelgroep zich kan bevinden; station, Uni, Pieter Vredeplein, Spoorzone….? </a:t>
            </a:r>
          </a:p>
          <a:p>
            <a:pPr marL="342900" indent="-342900">
              <a:buAutoNum type="arabicPeriod"/>
            </a:pPr>
            <a:r>
              <a:rPr lang="nl-NL" sz="2000" dirty="0"/>
              <a:t>Laat je enquête bekijken door Thomas of Stijn en bespreek de plek voor enquêtes </a:t>
            </a:r>
          </a:p>
          <a:p>
            <a:pPr marL="342900" indent="-342900">
              <a:buAutoNum type="arabicPeriod"/>
            </a:pPr>
            <a:r>
              <a:rPr lang="nl-NL" sz="2000" dirty="0"/>
              <a:t>Ga op pad! </a:t>
            </a:r>
          </a:p>
          <a:p>
            <a:pPr marL="342900" indent="-342900">
              <a:buAutoNum type="arabicPeriod"/>
            </a:pPr>
            <a:r>
              <a:rPr lang="nl-NL" sz="2000" dirty="0"/>
              <a:t>Kom uiterlijk om 15.45 uur terug met minimaal 20 ingevulde enquêtes en maak wat actiefoto’s van jullie expeditie! </a:t>
            </a:r>
          </a:p>
          <a:p>
            <a:pPr marL="342900" indent="-342900">
              <a:buAutoNum type="arabicPeriod"/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6908725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id="{2D6FBB9D-1CAA-4D05-AB33-BABDFE17B8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53" name="Rectangle 52">
            <a:extLst>
              <a:ext uri="{FF2B5EF4-FFF2-40B4-BE49-F238E27FC236}">
                <a16:creationId xmlns:a16="http://schemas.microsoft.com/office/drawing/2014/main" id="{04727B71-B4B6-4823-80A1-68C40B475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79A6DB05-9FB5-4B07-8675-74C23D4FD8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57" name="Rectangle 56">
            <a:extLst>
              <a:ext uri="{FF2B5EF4-FFF2-40B4-BE49-F238E27FC236}">
                <a16:creationId xmlns:a16="http://schemas.microsoft.com/office/drawing/2014/main" id="{92468898-5A6E-4D55-85EC-308E785EE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9F8C196-0FD8-446F-A782-77364CE9A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768" y="411480"/>
            <a:ext cx="11201400" cy="11064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600"/>
              <a:t>Afronding van de dag! 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3E23A947-2D45-4208-AE2B-64948C87A3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98458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" name="Tijdelijke aanduiding voor inhoud 12" descr="Afbeelding met wit&#10;&#10;Automatisch gegenereerde beschrijving">
            <a:extLst>
              <a:ext uri="{FF2B5EF4-FFF2-40B4-BE49-F238E27FC236}">
                <a16:creationId xmlns:a16="http://schemas.microsoft.com/office/drawing/2014/main" id="{6642D7CE-55E0-43E8-A388-C6D00C8745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2390"/>
          <a:stretch/>
        </p:blipFill>
        <p:spPr>
          <a:xfrm>
            <a:off x="429768" y="1917640"/>
            <a:ext cx="6702552" cy="4119999"/>
          </a:xfrm>
          <a:prstGeom prst="rect">
            <a:avLst/>
          </a:prstGeom>
        </p:spPr>
      </p:pic>
      <p:sp useBgFill="1">
        <p:nvSpPr>
          <p:cNvPr id="61" name="Rectangle 60">
            <a:extLst>
              <a:ext uri="{FF2B5EF4-FFF2-40B4-BE49-F238E27FC236}">
                <a16:creationId xmlns:a16="http://schemas.microsoft.com/office/drawing/2014/main" id="{E5BBB0F9-6A59-4D02-A9C7-A2D6516684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3801" y="1721922"/>
            <a:ext cx="4218432" cy="4520560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7F68E62-A1C4-4711-8F85-DC0584D7A9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938752" y="2020824"/>
            <a:ext cx="3455097" cy="39593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1700"/>
              <a:t>Even alles op een rijtje! 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700"/>
              <a:t>Laatste vragen?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700"/>
              <a:t>Feedback op de dag! </a:t>
            </a:r>
          </a:p>
        </p:txBody>
      </p:sp>
    </p:spTree>
    <p:extLst>
      <p:ext uri="{BB962C8B-B14F-4D97-AF65-F5344CB8AC3E}">
        <p14:creationId xmlns:p14="http://schemas.microsoft.com/office/powerpoint/2010/main" val="512804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D54DA113-EC0A-488D-B49D-FFE0D734B2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306165"/>
              </p:ext>
            </p:extLst>
          </p:nvPr>
        </p:nvGraphicFramePr>
        <p:xfrm>
          <a:off x="581347" y="1140432"/>
          <a:ext cx="3497494" cy="4138804"/>
        </p:xfrm>
        <a:graphic>
          <a:graphicData uri="http://schemas.openxmlformats.org/drawingml/2006/table">
            <a:tbl>
              <a:tblPr/>
              <a:tblGrid>
                <a:gridCol w="3497494">
                  <a:extLst>
                    <a:ext uri="{9D8B030D-6E8A-4147-A177-3AD203B41FA5}">
                      <a16:colId xmlns:a16="http://schemas.microsoft.com/office/drawing/2014/main" val="1448273495"/>
                    </a:ext>
                  </a:extLst>
                </a:gridCol>
              </a:tblGrid>
              <a:tr h="3688323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2800" b="1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Woensdag | aangepast programma </a:t>
                      </a:r>
                      <a:r>
                        <a:rPr lang="nl-NL" sz="2800" b="1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 </a:t>
                      </a:r>
                    </a:p>
                    <a:p>
                      <a:pPr algn="l" rtl="0" fontAlgn="base"/>
                      <a:endParaRPr lang="nl-NL" sz="2000" b="0" i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Wingdings" panose="05000000000000000000" pitchFamily="2" charset="2"/>
                      </a:endParaRPr>
                    </a:p>
                    <a:p>
                      <a:pPr algn="l" rtl="0" fontAlgn="base"/>
                      <a:r>
                        <a:rPr lang="nl-NL" sz="20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Doel 1 van de dag is om concreet te maken wat jullie willen starten met wie.</a:t>
                      </a:r>
                    </a:p>
                    <a:p>
                      <a:pPr algn="l" rtl="0" fontAlgn="base"/>
                      <a:endParaRPr lang="nl-NL" sz="2000" b="0" i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Wingdings" panose="05000000000000000000" pitchFamily="2" charset="2"/>
                      </a:endParaRPr>
                    </a:p>
                    <a:p>
                      <a:pPr algn="l" rtl="0" fontAlgn="base"/>
                      <a:r>
                        <a:rPr lang="nl-NL" sz="20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Doel 2 is om te starten met fase 2 en de voorbereidingen voor de bijeenkomst.</a:t>
                      </a:r>
                      <a:endParaRPr lang="nl-NL" sz="2000" b="0" i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203" marR="88203" marT="44101" marB="44101">
                    <a:lnL w="6350" cap="flat" cmpd="sng" algn="ctr">
                      <a:solidFill>
                        <a:srgbClr val="A0B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B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C0B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314062"/>
                  </a:ext>
                </a:extLst>
              </a:tr>
              <a:tr h="321711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600" b="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8203" marR="88203" marT="44101" marB="44101">
                    <a:lnL w="6350" cap="flat" cmpd="sng" algn="ctr">
                      <a:solidFill>
                        <a:srgbClr val="A0B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B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B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B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258354"/>
                  </a:ext>
                </a:extLst>
              </a:tr>
            </a:tbl>
          </a:graphicData>
        </a:graphic>
      </p:graphicFrame>
      <p:sp>
        <p:nvSpPr>
          <p:cNvPr id="3" name="Rechthoek 2">
            <a:extLst>
              <a:ext uri="{FF2B5EF4-FFF2-40B4-BE49-F238E27FC236}">
                <a16:creationId xmlns:a16="http://schemas.microsoft.com/office/drawing/2014/main" id="{23AD9930-AFC2-439D-8DD8-AB7C2C35E837}"/>
              </a:ext>
            </a:extLst>
          </p:cNvPr>
          <p:cNvSpPr/>
          <p:nvPr/>
        </p:nvSpPr>
        <p:spPr>
          <a:xfrm>
            <a:off x="5169174" y="5658761"/>
            <a:ext cx="55112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hlinkClick r:id="rId2"/>
              </a:rPr>
              <a:t>https://www.youtube.com/watch?v=dQp-z4AUZ78</a:t>
            </a:r>
            <a:endParaRPr lang="nl-NL" dirty="0"/>
          </a:p>
        </p:txBody>
      </p:sp>
      <p:pic>
        <p:nvPicPr>
          <p:cNvPr id="5" name="Afbeelding 4" descr="Afbeelding met object&#10;&#10;Automatisch gegenereerde beschrijving">
            <a:extLst>
              <a:ext uri="{FF2B5EF4-FFF2-40B4-BE49-F238E27FC236}">
                <a16:creationId xmlns:a16="http://schemas.microsoft.com/office/drawing/2014/main" id="{D8E8D0C7-FCA4-4CAA-A2CE-2057C27590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918" y="567272"/>
            <a:ext cx="6334886" cy="4583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891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9E52D337-69F7-43B9-8C49-3B6795BEDA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0318274"/>
              </p:ext>
            </p:extLst>
          </p:nvPr>
        </p:nvGraphicFramePr>
        <p:xfrm>
          <a:off x="421240" y="452063"/>
          <a:ext cx="8507003" cy="5959011"/>
        </p:xfrm>
        <a:graphic>
          <a:graphicData uri="http://schemas.openxmlformats.org/drawingml/2006/table">
            <a:tbl>
              <a:tblPr/>
              <a:tblGrid>
                <a:gridCol w="8507003">
                  <a:extLst>
                    <a:ext uri="{9D8B030D-6E8A-4147-A177-3AD203B41FA5}">
                      <a16:colId xmlns:a16="http://schemas.microsoft.com/office/drawing/2014/main" val="1448273495"/>
                    </a:ext>
                  </a:extLst>
                </a:gridCol>
              </a:tblGrid>
              <a:tr h="509243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700" b="1" i="0" dirty="0">
                          <a:effectLst/>
                        </a:rPr>
                        <a:t>Programma van de woensdag </a:t>
                      </a:r>
                    </a:p>
                  </a:txBody>
                  <a:tcPr marL="88203" marR="88203" marT="44101" marB="44101">
                    <a:lnL w="6350" cap="flat" cmpd="sng" algn="ctr">
                      <a:solidFill>
                        <a:srgbClr val="A0B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B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C0B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314062"/>
                  </a:ext>
                </a:extLst>
              </a:tr>
              <a:tr h="5449768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800" b="0" i="0" dirty="0">
                          <a:effectLst/>
                          <a:latin typeface="Calibri" panose="020F0502020204030204" pitchFamily="34" charset="0"/>
                        </a:rPr>
                        <a:t>10.15: Projectmanagement uitleg over fase 2. </a:t>
                      </a:r>
                    </a:p>
                    <a:p>
                      <a:pPr algn="l" rtl="0" fontAlgn="base"/>
                      <a:r>
                        <a:rPr lang="nl-NL" sz="1800" b="0" i="0" dirty="0">
                          <a:effectLst/>
                          <a:latin typeface="Calibri" panose="020F0502020204030204" pitchFamily="34" charset="0"/>
                        </a:rPr>
                        <a:t>De Bijeenkomst: uitleg over de bedoeling. Je krijgt input over het maken van draaiboek, criteria ervoor en dan starten met maken draaiboek. </a:t>
                      </a:r>
                      <a:r>
                        <a:rPr lang="nl-NL" sz="1800" b="1" i="0" dirty="0">
                          <a:effectLst/>
                          <a:latin typeface="Calibri" panose="020F0502020204030204" pitchFamily="34" charset="0"/>
                        </a:rPr>
                        <a:t>Aan het einde van de ochtend is het draaiboek van de bijeenkomst af.</a:t>
                      </a:r>
                    </a:p>
                    <a:p>
                      <a:pPr algn="l" rtl="0" fontAlgn="base"/>
                      <a:endParaRPr lang="nl-NL" sz="1800" b="0" i="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rtl="0" fontAlgn="base"/>
                      <a:r>
                        <a:rPr lang="nl-NL" sz="1800" b="0" i="0" dirty="0">
                          <a:effectLst/>
                          <a:latin typeface="Calibri" panose="020F0502020204030204" pitchFamily="34" charset="0"/>
                        </a:rPr>
                        <a:t>Ondertussen kan er worden doorgewerkt aan: </a:t>
                      </a:r>
                    </a:p>
                    <a:p>
                      <a:pPr marL="285750" indent="-285750" algn="l" rtl="0" fontAlgn="base">
                        <a:buFontTx/>
                        <a:buChar char="-"/>
                      </a:pPr>
                      <a:r>
                        <a:rPr lang="nl-NL" sz="1800" b="0" i="0" dirty="0">
                          <a:effectLst/>
                          <a:latin typeface="Calibri" panose="020F0502020204030204" pitchFamily="34" charset="0"/>
                        </a:rPr>
                        <a:t>Verwerken van input van gisteren </a:t>
                      </a:r>
                    </a:p>
                    <a:p>
                      <a:pPr marL="285750" indent="-285750" algn="l" rtl="0" fontAlgn="base">
                        <a:buFontTx/>
                        <a:buChar char="-"/>
                      </a:pPr>
                      <a:r>
                        <a:rPr lang="nl-NL" sz="1800" b="0" i="0" dirty="0">
                          <a:effectLst/>
                          <a:latin typeface="Calibri" panose="020F0502020204030204" pitchFamily="34" charset="0"/>
                        </a:rPr>
                        <a:t>Research</a:t>
                      </a:r>
                    </a:p>
                    <a:p>
                      <a:pPr marL="285750" indent="-285750" algn="l" rtl="0" fontAlgn="base">
                        <a:buFontTx/>
                        <a:buChar char="-"/>
                      </a:pPr>
                      <a:r>
                        <a:rPr lang="nl-NL" sz="1800" b="0" i="0" dirty="0">
                          <a:effectLst/>
                          <a:latin typeface="Calibri" panose="020F0502020204030204" pitchFamily="34" charset="0"/>
                        </a:rPr>
                        <a:t>Stakeholders</a:t>
                      </a:r>
                    </a:p>
                    <a:p>
                      <a:pPr marL="285750" indent="-285750" algn="l" rtl="0" fontAlgn="base">
                        <a:buFontTx/>
                        <a:buChar char="-"/>
                      </a:pPr>
                      <a:r>
                        <a:rPr lang="nl-NL" sz="1800" b="0" i="0" dirty="0">
                          <a:effectLst/>
                          <a:latin typeface="Calibri" panose="020F0502020204030204" pitchFamily="34" charset="0"/>
                        </a:rPr>
                        <a:t>Kwaliteitsbewaking</a:t>
                      </a:r>
                    </a:p>
                    <a:p>
                      <a:pPr marL="285750" indent="-285750" algn="l" rtl="0" fontAlgn="base">
                        <a:buFontTx/>
                        <a:buChar char="-"/>
                      </a:pPr>
                      <a:r>
                        <a:rPr lang="nl-NL" sz="1800" b="0" i="0" dirty="0">
                          <a:effectLst/>
                          <a:latin typeface="Calibri" panose="020F0502020204030204" pitchFamily="34" charset="0"/>
                        </a:rPr>
                        <a:t>LA 1</a:t>
                      </a:r>
                    </a:p>
                    <a:p>
                      <a:pPr marL="285750" indent="-285750" algn="l" rtl="0" fontAlgn="base">
                        <a:buFont typeface="Wingdings" panose="05000000000000000000" pitchFamily="2" charset="2"/>
                        <a:buChar char="Ø"/>
                      </a:pPr>
                      <a:r>
                        <a:rPr lang="nl-NL" sz="1800" b="0" i="0" dirty="0">
                          <a:effectLst/>
                          <a:latin typeface="Calibri" panose="020F0502020204030204" pitchFamily="34" charset="0"/>
                        </a:rPr>
                        <a:t>Check het plan dat er tot nu toe ligt met het beoordelingsformulier! </a:t>
                      </a:r>
                    </a:p>
                    <a:p>
                      <a:pPr marL="0" indent="0" algn="l" rtl="0" fontAlgn="base">
                        <a:buFont typeface="Wingdings" panose="05000000000000000000" pitchFamily="2" charset="2"/>
                        <a:buNone/>
                      </a:pPr>
                      <a:endParaRPr lang="nl-NL" sz="1800" b="0" i="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indent="0" algn="l" rtl="0" fontAlgn="base">
                        <a:buFont typeface="Wingdings" panose="05000000000000000000" pitchFamily="2" charset="2"/>
                        <a:buNone/>
                      </a:pPr>
                      <a:r>
                        <a:rPr lang="nl-NL" sz="1800" b="0" i="0" dirty="0">
                          <a:effectLst/>
                          <a:latin typeface="Calibri" panose="020F0502020204030204" pitchFamily="34" charset="0"/>
                        </a:rPr>
                        <a:t>Daarnaast gesprekken per groep. </a:t>
                      </a:r>
                    </a:p>
                    <a:p>
                      <a:pPr algn="l" rtl="0" fontAlgn="base"/>
                      <a:endParaRPr lang="nl-NL" sz="1800" b="0" i="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rtl="0" fontAlgn="base"/>
                      <a:r>
                        <a:rPr lang="nl-NL" sz="1800" b="0" i="0" dirty="0">
                          <a:effectLst/>
                          <a:latin typeface="Calibri" panose="020F0502020204030204" pitchFamily="34" charset="0"/>
                        </a:rPr>
                        <a:t>12.45 uur verzamelen op de trap voor deel 2 van de dag! </a:t>
                      </a:r>
                    </a:p>
                    <a:p>
                      <a:pPr algn="l" rtl="0" fontAlgn="base"/>
                      <a:r>
                        <a:rPr lang="nl-NL" sz="1800" b="0" i="0" dirty="0">
                          <a:effectLst/>
                          <a:latin typeface="Calibri" panose="020F0502020204030204" pitchFamily="34" charset="0"/>
                        </a:rPr>
                        <a:t>15.30  uur:  gezamenlijk afronden dag en aanvullen behangrol. </a:t>
                      </a:r>
                      <a:r>
                        <a:rPr lang="nl-NL" sz="16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3200" b="0" i="0" dirty="0">
                        <a:effectLst/>
                      </a:endParaRPr>
                    </a:p>
                  </a:txBody>
                  <a:tcPr marL="88203" marR="88203" marT="44101" marB="44101">
                    <a:lnL w="6350" cap="flat" cmpd="sng" algn="ctr">
                      <a:solidFill>
                        <a:srgbClr val="A0B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B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B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B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258354"/>
                  </a:ext>
                </a:extLst>
              </a:tr>
            </a:tbl>
          </a:graphicData>
        </a:graphic>
      </p:graphicFrame>
      <p:pic>
        <p:nvPicPr>
          <p:cNvPr id="7" name="Afbeelding 6" descr="Afbeelding met kamer, tekening&#10;&#10;Automatisch gegenereerde beschrijving">
            <a:extLst>
              <a:ext uri="{FF2B5EF4-FFF2-40B4-BE49-F238E27FC236}">
                <a16:creationId xmlns:a16="http://schemas.microsoft.com/office/drawing/2014/main" id="{23319BEC-BFF6-40DB-B1E2-582E0C88A7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6137" y="4733599"/>
            <a:ext cx="2486025" cy="1838325"/>
          </a:xfrm>
          <a:prstGeom prst="rect">
            <a:avLst/>
          </a:prstGeom>
        </p:spPr>
      </p:pic>
      <p:sp>
        <p:nvSpPr>
          <p:cNvPr id="3" name="Tekstballon: rechthoek met afgeronde hoeken 2">
            <a:extLst>
              <a:ext uri="{FF2B5EF4-FFF2-40B4-BE49-F238E27FC236}">
                <a16:creationId xmlns:a16="http://schemas.microsoft.com/office/drawing/2014/main" id="{BE06E61C-A4EA-4039-86E8-7648B54A2914}"/>
              </a:ext>
            </a:extLst>
          </p:cNvPr>
          <p:cNvSpPr/>
          <p:nvPr/>
        </p:nvSpPr>
        <p:spPr>
          <a:xfrm rot="927044">
            <a:off x="8096036" y="2476118"/>
            <a:ext cx="2842517" cy="1489752"/>
          </a:xfrm>
          <a:prstGeom prst="wedgeRoundRectCallout">
            <a:avLst>
              <a:gd name="adj1" fmla="val -139314"/>
              <a:gd name="adj2" fmla="val 54864"/>
              <a:gd name="adj3" fmla="val 16667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Taken verdelen dus! </a:t>
            </a:r>
          </a:p>
        </p:txBody>
      </p:sp>
    </p:spTree>
    <p:extLst>
      <p:ext uri="{BB962C8B-B14F-4D97-AF65-F5344CB8AC3E}">
        <p14:creationId xmlns:p14="http://schemas.microsoft.com/office/powerpoint/2010/main" val="1683575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FB33DC6A-1F1C-4A06-834E-CFF88F1C0B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9" name="Freeform: Shape 28">
            <a:extLst>
              <a:ext uri="{FF2B5EF4-FFF2-40B4-BE49-F238E27FC236}">
                <a16:creationId xmlns:a16="http://schemas.microsoft.com/office/drawing/2014/main" id="{0FE1D5CF-87B8-4A8A-AD3C-01D06A6076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6208641" cy="6858000"/>
          </a:xfrm>
          <a:custGeom>
            <a:avLst/>
            <a:gdLst>
              <a:gd name="connsiteX0" fmla="*/ 0 w 6208641"/>
              <a:gd name="connsiteY0" fmla="*/ 0 h 6858000"/>
              <a:gd name="connsiteX1" fmla="*/ 5464181 w 6208641"/>
              <a:gd name="connsiteY1" fmla="*/ 0 h 6858000"/>
              <a:gd name="connsiteX2" fmla="*/ 5538086 w 6208641"/>
              <a:gd name="connsiteY2" fmla="*/ 159684 h 6858000"/>
              <a:gd name="connsiteX3" fmla="*/ 6208641 w 6208641"/>
              <a:gd name="connsiteY3" fmla="*/ 3706589 h 6858000"/>
              <a:gd name="connsiteX4" fmla="*/ 5734754 w 6208641"/>
              <a:gd name="connsiteY4" fmla="*/ 6730443 h 6858000"/>
              <a:gd name="connsiteX5" fmla="*/ 5689361 w 6208641"/>
              <a:gd name="connsiteY5" fmla="*/ 6858000 h 6858000"/>
              <a:gd name="connsiteX6" fmla="*/ 0 w 620864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08641" h="6858000">
                <a:moveTo>
                  <a:pt x="0" y="0"/>
                </a:moveTo>
                <a:lnTo>
                  <a:pt x="5464181" y="0"/>
                </a:lnTo>
                <a:lnTo>
                  <a:pt x="5538086" y="159684"/>
                </a:lnTo>
                <a:cubicBezTo>
                  <a:pt x="5961440" y="1172168"/>
                  <a:pt x="6208641" y="2392735"/>
                  <a:pt x="6208641" y="3706589"/>
                </a:cubicBezTo>
                <a:cubicBezTo>
                  <a:pt x="6208641" y="4801467"/>
                  <a:pt x="6036974" y="5831563"/>
                  <a:pt x="5734754" y="6730443"/>
                </a:cubicBezTo>
                <a:lnTo>
                  <a:pt x="568936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1" name="Freeform: Shape 30">
            <a:extLst>
              <a:ext uri="{FF2B5EF4-FFF2-40B4-BE49-F238E27FC236}">
                <a16:creationId xmlns:a16="http://schemas.microsoft.com/office/drawing/2014/main" id="{60926200-45C2-41E9-839F-31CD5FE4C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203325" cy="6858000"/>
          </a:xfrm>
          <a:custGeom>
            <a:avLst/>
            <a:gdLst>
              <a:gd name="connsiteX0" fmla="*/ 0 w 6203325"/>
              <a:gd name="connsiteY0" fmla="*/ 0 h 6858000"/>
              <a:gd name="connsiteX1" fmla="*/ 5458865 w 6203325"/>
              <a:gd name="connsiteY1" fmla="*/ 0 h 6858000"/>
              <a:gd name="connsiteX2" fmla="*/ 5532770 w 6203325"/>
              <a:gd name="connsiteY2" fmla="*/ 159684 h 6858000"/>
              <a:gd name="connsiteX3" fmla="*/ 6203325 w 6203325"/>
              <a:gd name="connsiteY3" fmla="*/ 3706589 h 6858000"/>
              <a:gd name="connsiteX4" fmla="*/ 5729438 w 6203325"/>
              <a:gd name="connsiteY4" fmla="*/ 6730443 h 6858000"/>
              <a:gd name="connsiteX5" fmla="*/ 5684045 w 6203325"/>
              <a:gd name="connsiteY5" fmla="*/ 6858000 h 6858000"/>
              <a:gd name="connsiteX6" fmla="*/ 0 w 6203325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03325" h="6858000">
                <a:moveTo>
                  <a:pt x="0" y="0"/>
                </a:moveTo>
                <a:lnTo>
                  <a:pt x="5458865" y="0"/>
                </a:lnTo>
                <a:lnTo>
                  <a:pt x="5532770" y="159684"/>
                </a:lnTo>
                <a:cubicBezTo>
                  <a:pt x="5956124" y="1172168"/>
                  <a:pt x="6203325" y="2392735"/>
                  <a:pt x="6203325" y="3706589"/>
                </a:cubicBezTo>
                <a:cubicBezTo>
                  <a:pt x="6203325" y="4801467"/>
                  <a:pt x="6031658" y="5831563"/>
                  <a:pt x="5729438" y="6730443"/>
                </a:cubicBezTo>
                <a:lnTo>
                  <a:pt x="5684045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F6639FF-A8E1-4800-97D2-66C8CC7A2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098" y="1106034"/>
            <a:ext cx="5019074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Fasen in het IBS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67989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1837CB1D-12C9-4190-8655-B3354B6D89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-1" r="49669"/>
          <a:stretch/>
        </p:blipFill>
        <p:spPr>
          <a:xfrm>
            <a:off x="6365440" y="141149"/>
            <a:ext cx="5664444" cy="1575581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098" y="4546920"/>
            <a:ext cx="5019074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B2D59E17-ED4D-4DF4-A8C1-DC8E2F4E841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0124"/>
          <a:stretch/>
        </p:blipFill>
        <p:spPr>
          <a:xfrm>
            <a:off x="6581546" y="1649733"/>
            <a:ext cx="5613112" cy="1575580"/>
          </a:xfrm>
          <a:prstGeom prst="rect">
            <a:avLst/>
          </a:prstGeom>
        </p:spPr>
      </p:pic>
      <p:pic>
        <p:nvPicPr>
          <p:cNvPr id="12" name="Tijdelijke aanduiding voor inhoud 3">
            <a:extLst>
              <a:ext uri="{FF2B5EF4-FFF2-40B4-BE49-F238E27FC236}">
                <a16:creationId xmlns:a16="http://schemas.microsoft.com/office/drawing/2014/main" id="{94B49EA4-9F4A-4B26-A9FE-DDF03DC869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5665" r="49669"/>
          <a:stretch/>
        </p:blipFill>
        <p:spPr>
          <a:xfrm>
            <a:off x="6602910" y="3396270"/>
            <a:ext cx="5426974" cy="3080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789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2D6FBB9D-1CAA-4D05-AB33-BABDFE17B8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04727B71-B4B6-4823-80A1-68C40B475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9A6DB05-9FB5-4B07-8675-74C23D4FD8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5ACC6BB2-28F8-4405-829D-0562733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5" name="Freeform: Shape 44">
            <a:extLst>
              <a:ext uri="{FF2B5EF4-FFF2-40B4-BE49-F238E27FC236}">
                <a16:creationId xmlns:a16="http://schemas.microsoft.com/office/drawing/2014/main" id="{5C2E53F0-AD54-4A55-99A0-EC896CE3C2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47" name="Freeform: Shape 46">
            <a:extLst>
              <a:ext uri="{FF2B5EF4-FFF2-40B4-BE49-F238E27FC236}">
                <a16:creationId xmlns:a16="http://schemas.microsoft.com/office/drawing/2014/main" id="{D15F19F8-85EE-477A-ACBA-4B6D06978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7970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2" name="Tekstvak 1">
            <a:extLst>
              <a:ext uri="{FF2B5EF4-FFF2-40B4-BE49-F238E27FC236}">
                <a16:creationId xmlns:a16="http://schemas.microsoft.com/office/drawing/2014/main" id="{1B786C31-7E00-4C58-9D21-3C58E15446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17616446"/>
              </p:ext>
            </p:extLst>
          </p:nvPr>
        </p:nvGraphicFramePr>
        <p:xfrm>
          <a:off x="836676" y="1726060"/>
          <a:ext cx="10515600" cy="4839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23675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04DAD9F1-8618-4770-BF07-FB93760508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00627"/>
              </p:ext>
            </p:extLst>
          </p:nvPr>
        </p:nvGraphicFramePr>
        <p:xfrm>
          <a:off x="924404" y="1821707"/>
          <a:ext cx="6009847" cy="4000555"/>
        </p:xfrm>
        <a:graphic>
          <a:graphicData uri="http://schemas.openxmlformats.org/drawingml/2006/table">
            <a:tbl>
              <a:tblPr firstRow="1" firstCol="1" bandRow="1"/>
              <a:tblGrid>
                <a:gridCol w="6009847">
                  <a:extLst>
                    <a:ext uri="{9D8B030D-6E8A-4147-A177-3AD203B41FA5}">
                      <a16:colId xmlns:a16="http://schemas.microsoft.com/office/drawing/2014/main" val="3852790876"/>
                    </a:ext>
                  </a:extLst>
                </a:gridCol>
              </a:tblGrid>
              <a:tr h="2861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Aanleiding en projectdoel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34440"/>
                  </a:ext>
                </a:extLst>
              </a:tr>
              <a:tr h="905762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nl-N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 is een aanleiding/achtergrond van het project omschreven.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nl-N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 is een projectdoel en een concrete omschrijving van het projectresultaat.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nl-N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Het beschikbare budget.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221784"/>
                  </a:ext>
                </a:extLst>
              </a:tr>
              <a:tr h="13838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Projectactiviteiten en fasering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nl-N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 is een compleet overzicht aanwezig van de projectactiviteiten, incl. projectfases.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nl-N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deadlines zijn met elkaar vastgesteld;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nl-N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 is een projectplanning gemaakt;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nl-N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verschillende projectfases zijn beschreven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2372727"/>
                  </a:ext>
                </a:extLst>
              </a:tr>
              <a:tr h="4938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Kwaliteitsbewaking</a:t>
                      </a:r>
                      <a:endParaRPr lang="nl-NL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nl-NL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 omschreven hoe de kwaliteit van het project wordt bewaakt.</a:t>
                      </a:r>
                      <a:endParaRPr lang="nl-NL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496406"/>
                  </a:ext>
                </a:extLst>
              </a:tr>
              <a:tr h="9309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Projectorganisatie en strokenplanning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nl-N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projectorganisatie is op correcte wijze omschreven.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nl-N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 is een volledige en realistische strokenplanning aanwezig. 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730313"/>
                  </a:ext>
                </a:extLst>
              </a:tr>
            </a:tbl>
          </a:graphicData>
        </a:graphic>
      </p:graphicFrame>
      <p:sp>
        <p:nvSpPr>
          <p:cNvPr id="3" name="Tekstvak 2">
            <a:extLst>
              <a:ext uri="{FF2B5EF4-FFF2-40B4-BE49-F238E27FC236}">
                <a16:creationId xmlns:a16="http://schemas.microsoft.com/office/drawing/2014/main" id="{7307F159-CA0D-4313-A9F0-179024586E8C}"/>
              </a:ext>
            </a:extLst>
          </p:cNvPr>
          <p:cNvSpPr txBox="1"/>
          <p:nvPr/>
        </p:nvSpPr>
        <p:spPr>
          <a:xfrm>
            <a:off x="862490" y="1035738"/>
            <a:ext cx="61336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>
                <a:solidFill>
                  <a:schemeClr val="accent2"/>
                </a:solidFill>
              </a:rPr>
              <a:t>Uit het Beoordelingsformulier: </a:t>
            </a:r>
          </a:p>
        </p:txBody>
      </p:sp>
      <p:sp>
        <p:nvSpPr>
          <p:cNvPr id="5" name="Golf 4">
            <a:extLst>
              <a:ext uri="{FF2B5EF4-FFF2-40B4-BE49-F238E27FC236}">
                <a16:creationId xmlns:a16="http://schemas.microsoft.com/office/drawing/2014/main" id="{FDEAE6A6-5278-42AE-BFF9-6EE1E1547A87}"/>
              </a:ext>
            </a:extLst>
          </p:cNvPr>
          <p:cNvSpPr/>
          <p:nvPr/>
        </p:nvSpPr>
        <p:spPr>
          <a:xfrm>
            <a:off x="7263829" y="1982910"/>
            <a:ext cx="4253503" cy="3678147"/>
          </a:xfrm>
          <a:prstGeom prst="wave">
            <a:avLst/>
          </a:prstGeom>
          <a:solidFill>
            <a:schemeClr val="accent2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latin typeface="Calibri"/>
              </a:rPr>
              <a:t>Opdracht voor komende 30 minuten: </a:t>
            </a:r>
          </a:p>
          <a:p>
            <a:pPr algn="ctr"/>
            <a:r>
              <a:rPr lang="nl-NL" sz="2400" dirty="0">
                <a:latin typeface="Calibri"/>
              </a:rPr>
              <a:t>Verwerken alle info van fase 1 in de planning en het projectplan.</a:t>
            </a:r>
          </a:p>
          <a:p>
            <a:pPr algn="ctr"/>
            <a:endParaRPr lang="nl-NL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94033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0" name="Rectangle 59">
            <a:extLst>
              <a:ext uri="{FF2B5EF4-FFF2-40B4-BE49-F238E27FC236}">
                <a16:creationId xmlns:a16="http://schemas.microsoft.com/office/drawing/2014/main" id="{2D6FBB9D-1CAA-4D05-AB33-BABDFE17B8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62" name="Rectangle 61">
            <a:extLst>
              <a:ext uri="{FF2B5EF4-FFF2-40B4-BE49-F238E27FC236}">
                <a16:creationId xmlns:a16="http://schemas.microsoft.com/office/drawing/2014/main" id="{04727B71-B4B6-4823-80A1-68C40B475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79A6DB05-9FB5-4B07-8675-74C23D4FD8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66" name="Rectangle 65">
            <a:extLst>
              <a:ext uri="{FF2B5EF4-FFF2-40B4-BE49-F238E27FC236}">
                <a16:creationId xmlns:a16="http://schemas.microsoft.com/office/drawing/2014/main" id="{92468898-5A6E-4D55-85EC-308E785EE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865E12C8-28D1-46CE-A1C7-F3A96C50DF69}"/>
              </a:ext>
            </a:extLst>
          </p:cNvPr>
          <p:cNvSpPr/>
          <p:nvPr/>
        </p:nvSpPr>
        <p:spPr>
          <a:xfrm>
            <a:off x="429768" y="411480"/>
            <a:ext cx="11201400" cy="11064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dirty="0">
                <a:latin typeface="+mj-lt"/>
                <a:ea typeface="+mj-ea"/>
                <a:cs typeface="+mj-cs"/>
              </a:rPr>
              <a:t>De </a:t>
            </a:r>
            <a:r>
              <a:rPr lang="en-US" sz="3600" dirty="0" err="1">
                <a:latin typeface="+mj-lt"/>
                <a:ea typeface="+mj-ea"/>
                <a:cs typeface="+mj-cs"/>
              </a:rPr>
              <a:t>Bijeenkomst</a:t>
            </a:r>
            <a:endParaRPr lang="en-US" sz="3600" dirty="0">
              <a:latin typeface="+mj-lt"/>
              <a:ea typeface="+mj-ea"/>
              <a:cs typeface="+mj-cs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3E23A947-2D45-4208-AE2B-64948C87A3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98458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BBF7DFA6-6799-42F9-9B07-8BFEF60666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2377" y="1719072"/>
            <a:ext cx="4937334" cy="4517136"/>
          </a:xfrm>
          <a:prstGeom prst="rect">
            <a:avLst/>
          </a:prstGeom>
        </p:spPr>
      </p:pic>
      <p:sp useBgFill="1">
        <p:nvSpPr>
          <p:cNvPr id="70" name="Rectangle 69">
            <a:extLst>
              <a:ext uri="{FF2B5EF4-FFF2-40B4-BE49-F238E27FC236}">
                <a16:creationId xmlns:a16="http://schemas.microsoft.com/office/drawing/2014/main" id="{E5BBB0F9-6A59-4D02-A9C7-A2D6516684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3801" y="1721922"/>
            <a:ext cx="4218432" cy="4520560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83688556-37D5-46C8-A87C-8AF4B1712669}"/>
              </a:ext>
            </a:extLst>
          </p:cNvPr>
          <p:cNvSpPr/>
          <p:nvPr/>
        </p:nvSpPr>
        <p:spPr>
          <a:xfrm>
            <a:off x="7448764" y="945222"/>
            <a:ext cx="3945085" cy="50349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spcAft>
                <a:spcPts val="600"/>
              </a:spcAft>
            </a:pPr>
            <a:r>
              <a:rPr lang="en-US" sz="1400" i="1" dirty="0"/>
              <a:t>Je </a:t>
            </a:r>
            <a:r>
              <a:rPr lang="en-US" sz="1400" i="1" dirty="0" err="1"/>
              <a:t>gaat</a:t>
            </a:r>
            <a:r>
              <a:rPr lang="en-US" sz="1400" i="1" dirty="0"/>
              <a:t> met </a:t>
            </a:r>
            <a:r>
              <a:rPr lang="en-US" sz="1400" i="1" dirty="0" err="1"/>
              <a:t>een</a:t>
            </a:r>
            <a:r>
              <a:rPr lang="en-US" sz="1400" i="1" dirty="0"/>
              <a:t> </a:t>
            </a:r>
            <a:r>
              <a:rPr lang="en-US" sz="1400" i="1" dirty="0" err="1"/>
              <a:t>groepje</a:t>
            </a:r>
            <a:r>
              <a:rPr lang="en-US" sz="1400" i="1" dirty="0"/>
              <a:t> </a:t>
            </a:r>
            <a:r>
              <a:rPr lang="en-US" sz="1400" i="1" dirty="0" err="1"/>
              <a:t>medestudenten</a:t>
            </a:r>
            <a:r>
              <a:rPr lang="en-US" sz="1400" i="1" dirty="0"/>
              <a:t> </a:t>
            </a:r>
            <a:r>
              <a:rPr lang="en-US" sz="1400" i="1" dirty="0" err="1"/>
              <a:t>een</a:t>
            </a:r>
            <a:r>
              <a:rPr lang="en-US" sz="1400" i="1" dirty="0"/>
              <a:t> community </a:t>
            </a:r>
            <a:r>
              <a:rPr lang="en-US" sz="1400" i="1" dirty="0" err="1"/>
              <a:t>opstarten</a:t>
            </a:r>
            <a:r>
              <a:rPr lang="en-US" sz="1400" i="1" dirty="0"/>
              <a:t>. </a:t>
            </a:r>
            <a:r>
              <a:rPr lang="en-US" sz="1400" i="1" dirty="0" err="1"/>
              <a:t>Startpunt</a:t>
            </a:r>
            <a:r>
              <a:rPr lang="en-US" sz="1400" i="1" dirty="0"/>
              <a:t> is </a:t>
            </a:r>
            <a:r>
              <a:rPr lang="en-US" sz="1400" i="1" dirty="0" err="1"/>
              <a:t>een</a:t>
            </a:r>
            <a:r>
              <a:rPr lang="en-US" sz="1400" i="1" dirty="0"/>
              <a:t> </a:t>
            </a:r>
            <a:r>
              <a:rPr lang="en-US" sz="1400" i="1" dirty="0" err="1"/>
              <a:t>groepje</a:t>
            </a:r>
            <a:r>
              <a:rPr lang="en-US" sz="1400" i="1" dirty="0"/>
              <a:t> </a:t>
            </a:r>
            <a:r>
              <a:rPr lang="en-US" sz="1400" i="1" dirty="0" err="1"/>
              <a:t>mensen</a:t>
            </a:r>
            <a:r>
              <a:rPr lang="en-US" sz="1400" i="1" dirty="0"/>
              <a:t> </a:t>
            </a:r>
            <a:r>
              <a:rPr lang="en-US" sz="1400" i="1" dirty="0" err="1"/>
              <a:t>dat</a:t>
            </a:r>
            <a:r>
              <a:rPr lang="en-US" sz="1400" i="1" dirty="0"/>
              <a:t> </a:t>
            </a:r>
            <a:r>
              <a:rPr lang="en-US" sz="1400" i="1" dirty="0" err="1"/>
              <a:t>iets</a:t>
            </a:r>
            <a:r>
              <a:rPr lang="en-US" sz="1400" i="1" dirty="0"/>
              <a:t> </a:t>
            </a:r>
            <a:r>
              <a:rPr lang="en-US" sz="1400" i="1" dirty="0" err="1"/>
              <a:t>wil</a:t>
            </a:r>
            <a:r>
              <a:rPr lang="en-US" sz="1400" i="1" dirty="0"/>
              <a:t> </a:t>
            </a:r>
            <a:r>
              <a:rPr lang="en-US" sz="1400" i="1" dirty="0" err="1"/>
              <a:t>doen</a:t>
            </a:r>
            <a:r>
              <a:rPr lang="en-US" sz="1400" i="1" dirty="0"/>
              <a:t> met </a:t>
            </a:r>
            <a:r>
              <a:rPr lang="en-US" sz="1400" i="1" dirty="0" err="1"/>
              <a:t>een</a:t>
            </a:r>
            <a:r>
              <a:rPr lang="en-US" sz="1400" i="1" dirty="0"/>
              <a:t> </a:t>
            </a:r>
            <a:r>
              <a:rPr lang="en-US" sz="1400" i="1" dirty="0" err="1"/>
              <a:t>maatschappelijk</a:t>
            </a:r>
            <a:r>
              <a:rPr lang="en-US" sz="1400" i="1" dirty="0"/>
              <a:t> </a:t>
            </a:r>
            <a:r>
              <a:rPr lang="en-US" sz="1400" i="1" dirty="0" err="1"/>
              <a:t>belangrijk</a:t>
            </a:r>
            <a:r>
              <a:rPr lang="en-US" sz="1400" i="1" dirty="0"/>
              <a:t> </a:t>
            </a:r>
            <a:r>
              <a:rPr lang="en-US" sz="1400" i="1" dirty="0" err="1"/>
              <a:t>thema</a:t>
            </a:r>
            <a:r>
              <a:rPr lang="en-US" sz="1400" i="1" dirty="0"/>
              <a:t>. </a:t>
            </a:r>
            <a:r>
              <a:rPr lang="en-US" sz="1400" i="1" dirty="0" err="1"/>
              <a:t>Jullie</a:t>
            </a:r>
            <a:r>
              <a:rPr lang="en-US" sz="1400" i="1" dirty="0"/>
              <a:t> </a:t>
            </a:r>
            <a:r>
              <a:rPr lang="en-US" sz="1400" i="1" dirty="0" err="1"/>
              <a:t>gaan</a:t>
            </a:r>
            <a:r>
              <a:rPr lang="en-US" sz="1400" i="1" dirty="0"/>
              <a:t> hen </a:t>
            </a:r>
            <a:r>
              <a:rPr lang="en-US" sz="1400" i="1" dirty="0" err="1"/>
              <a:t>adviseren</a:t>
            </a:r>
            <a:r>
              <a:rPr lang="en-US" sz="1400" i="1" dirty="0"/>
              <a:t> in het </a:t>
            </a:r>
            <a:r>
              <a:rPr lang="en-US" sz="1400" i="1" dirty="0" err="1"/>
              <a:t>bouwen</a:t>
            </a:r>
            <a:r>
              <a:rPr lang="en-US" sz="1400" i="1" dirty="0"/>
              <a:t> van </a:t>
            </a:r>
            <a:r>
              <a:rPr lang="en-US" sz="1400" i="1" dirty="0" err="1"/>
              <a:t>een</a:t>
            </a:r>
            <a:r>
              <a:rPr lang="en-US" sz="1400" i="1" dirty="0"/>
              <a:t> community </a:t>
            </a:r>
            <a:r>
              <a:rPr lang="en-US" sz="1400" i="1" dirty="0" err="1"/>
              <a:t>rond</a:t>
            </a:r>
            <a:r>
              <a:rPr lang="en-US" sz="1400" i="1" dirty="0"/>
              <a:t> </a:t>
            </a:r>
            <a:r>
              <a:rPr lang="en-US" sz="1400" i="1" dirty="0" err="1"/>
              <a:t>dat</a:t>
            </a:r>
            <a:r>
              <a:rPr lang="en-US" sz="1400" i="1" dirty="0"/>
              <a:t> </a:t>
            </a:r>
            <a:r>
              <a:rPr lang="en-US" sz="1400" i="1" dirty="0" err="1"/>
              <a:t>thema</a:t>
            </a:r>
            <a:r>
              <a:rPr lang="en-US" sz="1400" i="1" dirty="0"/>
              <a:t>. Door </a:t>
            </a:r>
            <a:r>
              <a:rPr lang="en-US" sz="1400" i="1" dirty="0" err="1"/>
              <a:t>o.a.</a:t>
            </a:r>
            <a:r>
              <a:rPr lang="en-US" sz="1400" i="1" dirty="0"/>
              <a:t> </a:t>
            </a:r>
            <a:r>
              <a:rPr lang="en-US" sz="1400" i="1" dirty="0" err="1"/>
              <a:t>onderzoek</a:t>
            </a:r>
            <a:r>
              <a:rPr lang="en-US" sz="1400" i="1" dirty="0"/>
              <a:t> </a:t>
            </a:r>
            <a:r>
              <a:rPr lang="en-US" sz="1400" i="1" dirty="0" err="1"/>
              <a:t>te</a:t>
            </a:r>
            <a:r>
              <a:rPr lang="en-US" sz="1400" i="1" dirty="0"/>
              <a:t> </a:t>
            </a:r>
            <a:r>
              <a:rPr lang="en-US" sz="1400" i="1" dirty="0" err="1"/>
              <a:t>doen</a:t>
            </a:r>
            <a:r>
              <a:rPr lang="en-US" sz="1400" i="1" dirty="0"/>
              <a:t> </a:t>
            </a:r>
            <a:r>
              <a:rPr lang="en-US" sz="1400" i="1" dirty="0" err="1"/>
              <a:t>naar</a:t>
            </a:r>
            <a:r>
              <a:rPr lang="en-US" sz="1400" i="1" dirty="0"/>
              <a:t> </a:t>
            </a:r>
            <a:r>
              <a:rPr lang="en-US" sz="1400" i="1" dirty="0" err="1"/>
              <a:t>ontwikkelingen</a:t>
            </a:r>
            <a:r>
              <a:rPr lang="en-US" sz="1400" i="1" dirty="0"/>
              <a:t> op </a:t>
            </a:r>
            <a:r>
              <a:rPr lang="en-US" sz="1400" i="1" dirty="0" err="1"/>
              <a:t>dat</a:t>
            </a:r>
            <a:r>
              <a:rPr lang="en-US" sz="1400" i="1" dirty="0"/>
              <a:t> </a:t>
            </a:r>
            <a:r>
              <a:rPr lang="en-US" sz="1400" i="1" dirty="0" err="1"/>
              <a:t>gebied</a:t>
            </a:r>
            <a:r>
              <a:rPr lang="en-US" sz="1400" i="1" dirty="0"/>
              <a:t>, </a:t>
            </a:r>
            <a:r>
              <a:rPr lang="en-US" sz="1400" i="1" dirty="0" err="1"/>
              <a:t>een</a:t>
            </a:r>
            <a:r>
              <a:rPr lang="en-US" sz="1400" i="1" dirty="0"/>
              <a:t> stakeholders </a:t>
            </a:r>
            <a:r>
              <a:rPr lang="en-US" sz="1400" i="1" dirty="0" err="1"/>
              <a:t>analyse</a:t>
            </a:r>
            <a:r>
              <a:rPr lang="en-US" sz="1400" i="1" dirty="0"/>
              <a:t> </a:t>
            </a:r>
            <a:r>
              <a:rPr lang="en-US" sz="1400" i="1" dirty="0" err="1"/>
              <a:t>te</a:t>
            </a:r>
            <a:r>
              <a:rPr lang="en-US" sz="1400" i="1" dirty="0"/>
              <a:t> </a:t>
            </a:r>
            <a:r>
              <a:rPr lang="en-US" sz="1400" i="1" dirty="0" err="1"/>
              <a:t>maken</a:t>
            </a:r>
            <a:r>
              <a:rPr lang="en-US" sz="1400" i="1" dirty="0"/>
              <a:t>, expertise over het </a:t>
            </a:r>
            <a:r>
              <a:rPr lang="en-US" sz="1400" i="1" dirty="0" err="1"/>
              <a:t>onderwerp</a:t>
            </a:r>
            <a:r>
              <a:rPr lang="en-US" sz="1400" i="1" dirty="0"/>
              <a:t> </a:t>
            </a:r>
            <a:r>
              <a:rPr lang="en-US" sz="1400" i="1" dirty="0" err="1"/>
              <a:t>te</a:t>
            </a:r>
            <a:r>
              <a:rPr lang="en-US" sz="1400" i="1" dirty="0"/>
              <a:t> </a:t>
            </a:r>
            <a:r>
              <a:rPr lang="en-US" sz="1400" i="1" dirty="0" err="1"/>
              <a:t>geven</a:t>
            </a:r>
            <a:r>
              <a:rPr lang="en-US" sz="1400" i="1" dirty="0"/>
              <a:t> </a:t>
            </a:r>
            <a:r>
              <a:rPr lang="en-US" sz="1400" i="1" dirty="0" err="1"/>
              <a:t>en</a:t>
            </a:r>
            <a:r>
              <a:rPr lang="en-US" sz="1400" i="1" dirty="0"/>
              <a:t> door </a:t>
            </a:r>
            <a:r>
              <a:rPr lang="en-US" sz="1400" i="1" dirty="0" err="1"/>
              <a:t>mensen</a:t>
            </a:r>
            <a:r>
              <a:rPr lang="en-US" sz="1400" i="1" dirty="0"/>
              <a:t> </a:t>
            </a:r>
            <a:r>
              <a:rPr lang="en-US" sz="1400" i="1" dirty="0" err="1"/>
              <a:t>te</a:t>
            </a:r>
            <a:r>
              <a:rPr lang="en-US" sz="1400" i="1" dirty="0"/>
              <a:t> </a:t>
            </a:r>
            <a:r>
              <a:rPr lang="en-US" sz="1400" i="1" dirty="0" err="1"/>
              <a:t>vinden</a:t>
            </a:r>
            <a:r>
              <a:rPr lang="en-US" sz="1400" i="1" dirty="0"/>
              <a:t> die mee </a:t>
            </a:r>
            <a:r>
              <a:rPr lang="en-US" sz="1400" i="1" dirty="0" err="1"/>
              <a:t>willen</a:t>
            </a:r>
            <a:r>
              <a:rPr lang="en-US" sz="1400" i="1" dirty="0"/>
              <a:t> </a:t>
            </a:r>
            <a:r>
              <a:rPr lang="en-US" sz="1400" i="1" dirty="0" err="1"/>
              <a:t>doen</a:t>
            </a:r>
            <a:r>
              <a:rPr lang="en-US" sz="1400" i="1" dirty="0"/>
              <a:t>, </a:t>
            </a:r>
            <a:r>
              <a:rPr lang="en-US" sz="1400" i="1" dirty="0" err="1"/>
              <a:t>ga</a:t>
            </a:r>
            <a:r>
              <a:rPr lang="en-US" sz="1400" i="1" dirty="0"/>
              <a:t> je met </a:t>
            </a:r>
            <a:r>
              <a:rPr lang="en-US" sz="1400" i="1" dirty="0" err="1"/>
              <a:t>en</a:t>
            </a:r>
            <a:r>
              <a:rPr lang="en-US" sz="1400" i="1" dirty="0"/>
              <a:t> </a:t>
            </a:r>
            <a:r>
              <a:rPr lang="en-US" sz="1400" i="1" dirty="0" err="1"/>
              <a:t>voor</a:t>
            </a:r>
            <a:r>
              <a:rPr lang="en-US" sz="1400" i="1" dirty="0"/>
              <a:t> die </a:t>
            </a:r>
            <a:r>
              <a:rPr lang="en-US" sz="1400" i="1" dirty="0" err="1"/>
              <a:t>initiatiefnemers</a:t>
            </a:r>
            <a:r>
              <a:rPr lang="en-US" sz="1400" i="1" dirty="0"/>
              <a:t> </a:t>
            </a:r>
            <a:r>
              <a:rPr lang="en-US" sz="1400" i="1" dirty="0" err="1"/>
              <a:t>aan</a:t>
            </a:r>
            <a:r>
              <a:rPr lang="en-US" sz="1400" i="1" dirty="0"/>
              <a:t> de slag. </a:t>
            </a:r>
            <a:r>
              <a:rPr lang="en-US" sz="1400" b="1" dirty="0"/>
              <a:t>In 8 </a:t>
            </a:r>
            <a:r>
              <a:rPr lang="en-US" sz="1400" b="1" dirty="0" err="1"/>
              <a:t>weken</a:t>
            </a:r>
            <a:r>
              <a:rPr lang="en-US" sz="1400" b="1" dirty="0"/>
              <a:t> </a:t>
            </a:r>
            <a:r>
              <a:rPr lang="en-US" sz="1400" b="1" dirty="0" err="1"/>
              <a:t>tijd</a:t>
            </a:r>
            <a:r>
              <a:rPr lang="en-US" sz="1400" b="1" dirty="0"/>
              <a:t> </a:t>
            </a:r>
            <a:r>
              <a:rPr lang="en-US" sz="1400" b="1" dirty="0" err="1"/>
              <a:t>werk</a:t>
            </a:r>
            <a:r>
              <a:rPr lang="en-US" sz="1400" b="1" dirty="0"/>
              <a:t> je toe </a:t>
            </a:r>
            <a:r>
              <a:rPr lang="en-US" sz="1400" b="1" dirty="0" err="1"/>
              <a:t>naar</a:t>
            </a:r>
            <a:r>
              <a:rPr lang="en-US" sz="1400" b="1" dirty="0"/>
              <a:t> </a:t>
            </a:r>
            <a:r>
              <a:rPr lang="en-US" sz="1400" b="1" dirty="0" err="1"/>
              <a:t>een</a:t>
            </a:r>
            <a:r>
              <a:rPr lang="en-US" sz="1400" b="1" dirty="0"/>
              <a:t> plan </a:t>
            </a:r>
            <a:r>
              <a:rPr lang="en-US" sz="1400" b="1" dirty="0" err="1"/>
              <a:t>voor</a:t>
            </a:r>
            <a:r>
              <a:rPr lang="en-US" sz="1400" b="1" dirty="0"/>
              <a:t> de </a:t>
            </a:r>
            <a:r>
              <a:rPr lang="en-US" sz="1400" b="1" dirty="0" err="1"/>
              <a:t>lange</a:t>
            </a:r>
            <a:r>
              <a:rPr lang="en-US" sz="1400" b="1" dirty="0"/>
              <a:t> </a:t>
            </a:r>
            <a:r>
              <a:rPr lang="en-US" sz="1400" b="1" dirty="0" err="1"/>
              <a:t>termijn</a:t>
            </a:r>
            <a:r>
              <a:rPr lang="en-US" sz="1400" b="1" dirty="0"/>
              <a:t> </a:t>
            </a:r>
            <a:r>
              <a:rPr lang="en-US" sz="1400" b="1" dirty="0" err="1"/>
              <a:t>voor</a:t>
            </a:r>
            <a:r>
              <a:rPr lang="en-US" sz="1400" b="1" dirty="0"/>
              <a:t> die community. </a:t>
            </a:r>
            <a:r>
              <a:rPr lang="en-US" sz="1400" b="1" dirty="0" err="1"/>
              <a:t>Een</a:t>
            </a:r>
            <a:r>
              <a:rPr lang="en-US" sz="1400" b="1" dirty="0"/>
              <a:t> van de </a:t>
            </a:r>
            <a:r>
              <a:rPr lang="en-US" sz="1400" b="1" dirty="0" err="1"/>
              <a:t>onderdelen</a:t>
            </a:r>
            <a:r>
              <a:rPr lang="en-US" sz="1400" b="1" dirty="0"/>
              <a:t> van </a:t>
            </a:r>
            <a:r>
              <a:rPr lang="en-US" sz="1400" b="1" dirty="0" err="1"/>
              <a:t>dat</a:t>
            </a:r>
            <a:r>
              <a:rPr lang="en-US" sz="1400" b="1" dirty="0"/>
              <a:t> plan is </a:t>
            </a:r>
            <a:r>
              <a:rPr lang="en-US" sz="1400" b="1" dirty="0" err="1"/>
              <a:t>een</a:t>
            </a:r>
            <a:r>
              <a:rPr lang="en-US" sz="1400" b="1" dirty="0"/>
              <a:t> </a:t>
            </a:r>
            <a:r>
              <a:rPr lang="en-US" sz="1400" b="1" dirty="0" err="1"/>
              <a:t>bijeenkomst</a:t>
            </a:r>
            <a:r>
              <a:rPr lang="en-US" sz="1400" b="1" dirty="0"/>
              <a:t>. </a:t>
            </a:r>
            <a:r>
              <a:rPr lang="en-US" sz="1400" b="1" dirty="0" err="1"/>
              <a:t>Dit</a:t>
            </a:r>
            <a:r>
              <a:rPr lang="en-US" sz="1400" b="1" dirty="0"/>
              <a:t> </a:t>
            </a:r>
            <a:r>
              <a:rPr lang="en-US" sz="1400" b="1" dirty="0" err="1"/>
              <a:t>kan</a:t>
            </a:r>
            <a:r>
              <a:rPr lang="en-US" sz="1400" b="1" dirty="0"/>
              <a:t> </a:t>
            </a:r>
            <a:r>
              <a:rPr lang="en-US" sz="1400" b="1" dirty="0" err="1"/>
              <a:t>een</a:t>
            </a:r>
            <a:r>
              <a:rPr lang="en-US" sz="1400" b="1" dirty="0"/>
              <a:t> </a:t>
            </a:r>
            <a:r>
              <a:rPr lang="en-US" sz="1400" b="1" dirty="0" err="1"/>
              <a:t>aftrapbijeenkomst</a:t>
            </a:r>
            <a:r>
              <a:rPr lang="en-US" sz="1400" b="1" dirty="0"/>
              <a:t> </a:t>
            </a:r>
            <a:r>
              <a:rPr lang="en-US" sz="1400" b="1" dirty="0" err="1"/>
              <a:t>zijn</a:t>
            </a:r>
            <a:r>
              <a:rPr lang="en-US" sz="1400" b="1" dirty="0"/>
              <a:t> met </a:t>
            </a:r>
            <a:r>
              <a:rPr lang="en-US" sz="1400" b="1" dirty="0" err="1"/>
              <a:t>geïnteresseerden</a:t>
            </a:r>
            <a:r>
              <a:rPr lang="en-US" sz="1400" b="1" dirty="0"/>
              <a:t> of al </a:t>
            </a:r>
            <a:r>
              <a:rPr lang="en-US" sz="1400" b="1" dirty="0" err="1"/>
              <a:t>echt</a:t>
            </a:r>
            <a:r>
              <a:rPr lang="en-US" sz="1400" b="1" dirty="0"/>
              <a:t> </a:t>
            </a:r>
            <a:r>
              <a:rPr lang="en-US" sz="1400" b="1" dirty="0" err="1"/>
              <a:t>een</a:t>
            </a:r>
            <a:r>
              <a:rPr lang="en-US" sz="1400" b="1" dirty="0"/>
              <a:t> </a:t>
            </a:r>
            <a:r>
              <a:rPr lang="en-US" sz="1400" b="1" dirty="0" err="1"/>
              <a:t>bijeenkomst</a:t>
            </a:r>
            <a:r>
              <a:rPr lang="en-US" sz="1400" b="1" dirty="0"/>
              <a:t> om de </a:t>
            </a:r>
            <a:r>
              <a:rPr lang="en-US" sz="1400" b="1" dirty="0" err="1"/>
              <a:t>leden</a:t>
            </a:r>
            <a:r>
              <a:rPr lang="en-US" sz="1400" b="1" dirty="0"/>
              <a:t> van de community </a:t>
            </a:r>
            <a:r>
              <a:rPr lang="en-US" sz="1400" b="1" dirty="0" err="1"/>
              <a:t>te</a:t>
            </a:r>
            <a:r>
              <a:rPr lang="en-US" sz="1400" b="1" dirty="0"/>
              <a:t> </a:t>
            </a:r>
            <a:r>
              <a:rPr lang="en-US" sz="1400" b="1" dirty="0" err="1"/>
              <a:t>binden</a:t>
            </a:r>
            <a:r>
              <a:rPr lang="en-US" sz="1400" b="1" dirty="0"/>
              <a:t>. Die </a:t>
            </a:r>
            <a:r>
              <a:rPr lang="en-US" sz="1400" b="1" dirty="0" err="1"/>
              <a:t>bijeenkomst</a:t>
            </a:r>
            <a:r>
              <a:rPr lang="en-US" sz="1400" b="1" dirty="0"/>
              <a:t> </a:t>
            </a:r>
            <a:r>
              <a:rPr lang="en-US" sz="1400" b="1" dirty="0" err="1"/>
              <a:t>gaan</a:t>
            </a:r>
            <a:r>
              <a:rPr lang="en-US" sz="1400" b="1" dirty="0"/>
              <a:t> </a:t>
            </a:r>
            <a:r>
              <a:rPr lang="en-US" sz="1400" b="1" dirty="0" err="1"/>
              <a:t>jullie</a:t>
            </a:r>
            <a:r>
              <a:rPr lang="en-US" sz="1400" b="1" dirty="0"/>
              <a:t> </a:t>
            </a:r>
            <a:r>
              <a:rPr lang="en-US" sz="1400" b="1" dirty="0" err="1"/>
              <a:t>ook</a:t>
            </a:r>
            <a:r>
              <a:rPr lang="en-US" sz="1400" b="1" dirty="0"/>
              <a:t> </a:t>
            </a:r>
            <a:r>
              <a:rPr lang="en-US" sz="1400" b="1" dirty="0" err="1"/>
              <a:t>echt</a:t>
            </a:r>
            <a:r>
              <a:rPr lang="en-US" sz="1400" b="1" dirty="0"/>
              <a:t> </a:t>
            </a:r>
            <a:r>
              <a:rPr lang="en-US" sz="1400" b="1" dirty="0" err="1"/>
              <a:t>organiseren</a:t>
            </a:r>
            <a:r>
              <a:rPr lang="en-US" sz="1400" b="1" dirty="0"/>
              <a:t> </a:t>
            </a:r>
            <a:r>
              <a:rPr lang="en-US" sz="1400" b="1" dirty="0" err="1"/>
              <a:t>en</a:t>
            </a:r>
            <a:r>
              <a:rPr lang="en-US" sz="1400" b="1" dirty="0"/>
              <a:t> </a:t>
            </a:r>
            <a:r>
              <a:rPr lang="en-US" sz="1400" b="1" dirty="0" err="1"/>
              <a:t>uitvoeren</a:t>
            </a:r>
            <a:r>
              <a:rPr lang="en-US" sz="1400" b="1" dirty="0"/>
              <a:t>.</a:t>
            </a:r>
            <a:r>
              <a:rPr lang="en-US" sz="1400" i="1" dirty="0"/>
              <a:t> </a:t>
            </a:r>
            <a:r>
              <a:rPr lang="en-US" sz="1400" i="1" dirty="0" err="1"/>
              <a:t>Daarna</a:t>
            </a:r>
            <a:r>
              <a:rPr lang="en-US" sz="1400" i="1" dirty="0"/>
              <a:t> </a:t>
            </a:r>
            <a:r>
              <a:rPr lang="en-US" sz="1400" i="1" dirty="0" err="1"/>
              <a:t>geven</a:t>
            </a:r>
            <a:r>
              <a:rPr lang="en-US" sz="1400" i="1" dirty="0"/>
              <a:t> </a:t>
            </a:r>
            <a:r>
              <a:rPr lang="en-US" sz="1400" i="1" dirty="0" err="1"/>
              <a:t>jullie</a:t>
            </a:r>
            <a:r>
              <a:rPr lang="en-US" sz="1400" i="1" dirty="0"/>
              <a:t> het </a:t>
            </a:r>
            <a:r>
              <a:rPr lang="en-US" sz="1400" i="1" dirty="0" err="1"/>
              <a:t>stokje</a:t>
            </a:r>
            <a:r>
              <a:rPr lang="en-US" sz="1400" i="1" dirty="0"/>
              <a:t> over </a:t>
            </a:r>
            <a:r>
              <a:rPr lang="en-US" sz="1400" i="1" dirty="0" err="1"/>
              <a:t>en</a:t>
            </a:r>
            <a:r>
              <a:rPr lang="en-US" sz="1400" i="1" dirty="0"/>
              <a:t> </a:t>
            </a:r>
            <a:r>
              <a:rPr lang="en-US" sz="1400" i="1" dirty="0" err="1"/>
              <a:t>kan</a:t>
            </a:r>
            <a:r>
              <a:rPr lang="en-US" sz="1400" i="1" dirty="0"/>
              <a:t> de community </a:t>
            </a:r>
            <a:r>
              <a:rPr lang="en-US" sz="1400" i="1" dirty="0" err="1"/>
              <a:t>verder</a:t>
            </a:r>
            <a:r>
              <a:rPr lang="en-US" sz="1400" i="1" dirty="0"/>
              <a:t>. Al </a:t>
            </a:r>
            <a:r>
              <a:rPr lang="en-US" sz="1400" i="1" dirty="0" err="1"/>
              <a:t>jullie</a:t>
            </a:r>
            <a:r>
              <a:rPr lang="en-US" sz="1400" i="1" dirty="0"/>
              <a:t> </a:t>
            </a:r>
            <a:r>
              <a:rPr lang="en-US" sz="1400" i="1" dirty="0" err="1"/>
              <a:t>bevindingen</a:t>
            </a:r>
            <a:r>
              <a:rPr lang="en-US" sz="1400" i="1" dirty="0"/>
              <a:t>, </a:t>
            </a:r>
            <a:r>
              <a:rPr lang="en-US" sz="1400" i="1" dirty="0" err="1"/>
              <a:t>adviezen</a:t>
            </a:r>
            <a:r>
              <a:rPr lang="en-US" sz="1400" i="1" dirty="0"/>
              <a:t> </a:t>
            </a:r>
            <a:r>
              <a:rPr lang="en-US" sz="1400" i="1" dirty="0" err="1"/>
              <a:t>en</a:t>
            </a:r>
            <a:r>
              <a:rPr lang="en-US" sz="1400" i="1" dirty="0"/>
              <a:t> </a:t>
            </a:r>
            <a:r>
              <a:rPr lang="en-US" sz="1400" i="1" dirty="0" err="1"/>
              <a:t>dromen</a:t>
            </a:r>
            <a:r>
              <a:rPr lang="en-US" sz="1400" i="1" dirty="0"/>
              <a:t> </a:t>
            </a:r>
            <a:r>
              <a:rPr lang="en-US" sz="1400" i="1" dirty="0" err="1"/>
              <a:t>voor</a:t>
            </a:r>
            <a:r>
              <a:rPr lang="en-US" sz="1400" i="1" dirty="0"/>
              <a:t> </a:t>
            </a:r>
            <a:r>
              <a:rPr lang="en-US" sz="1400" i="1" dirty="0" err="1"/>
              <a:t>deze</a:t>
            </a:r>
            <a:r>
              <a:rPr lang="en-US" sz="1400" i="1" dirty="0"/>
              <a:t> community vat je </a:t>
            </a:r>
            <a:r>
              <a:rPr lang="en-US" sz="1400" i="1" dirty="0" err="1"/>
              <a:t>aan</a:t>
            </a:r>
            <a:r>
              <a:rPr lang="en-US" sz="1400" i="1" dirty="0"/>
              <a:t> het </a:t>
            </a:r>
            <a:r>
              <a:rPr lang="en-US" sz="1400" i="1" dirty="0" err="1"/>
              <a:t>einde</a:t>
            </a:r>
            <a:r>
              <a:rPr lang="en-US" sz="1400" i="1" dirty="0"/>
              <a:t> </a:t>
            </a:r>
            <a:r>
              <a:rPr lang="en-US" sz="1400" i="1" dirty="0" err="1"/>
              <a:t>samen</a:t>
            </a:r>
            <a:r>
              <a:rPr lang="en-US" sz="1400" i="1" dirty="0"/>
              <a:t> in </a:t>
            </a:r>
            <a:r>
              <a:rPr lang="en-US" sz="1400" i="1" dirty="0" err="1"/>
              <a:t>een</a:t>
            </a:r>
            <a:r>
              <a:rPr lang="en-US" sz="1400" i="1" dirty="0"/>
              <a:t> </a:t>
            </a:r>
            <a:r>
              <a:rPr lang="en-US" sz="1400" i="1" dirty="0" err="1"/>
              <a:t>zgn</a:t>
            </a:r>
            <a:r>
              <a:rPr lang="en-US" sz="1400" i="1" dirty="0"/>
              <a:t>. </a:t>
            </a:r>
            <a:r>
              <a:rPr lang="en-US" sz="1400" i="1" dirty="0" err="1"/>
              <a:t>Wensenkaart</a:t>
            </a:r>
            <a:r>
              <a:rPr lang="en-US" sz="1400" i="1" dirty="0"/>
              <a:t>; </a:t>
            </a:r>
            <a:r>
              <a:rPr lang="en-US" sz="1400" i="1" dirty="0" err="1"/>
              <a:t>dat</a:t>
            </a:r>
            <a:r>
              <a:rPr lang="en-US" sz="1400" i="1" dirty="0"/>
              <a:t> is </a:t>
            </a:r>
            <a:r>
              <a:rPr lang="en-US" sz="1400" i="1" dirty="0" err="1"/>
              <a:t>jullie</a:t>
            </a:r>
            <a:r>
              <a:rPr lang="en-US" sz="1400" i="1" dirty="0"/>
              <a:t> </a:t>
            </a:r>
            <a:r>
              <a:rPr lang="en-US" sz="1400" i="1" dirty="0" err="1"/>
              <a:t>cadeau</a:t>
            </a:r>
            <a:r>
              <a:rPr lang="en-US" sz="1400" i="1" dirty="0"/>
              <a:t> </a:t>
            </a:r>
            <a:r>
              <a:rPr lang="en-US" sz="1400" i="1" dirty="0" err="1"/>
              <a:t>aan</a:t>
            </a:r>
            <a:r>
              <a:rPr lang="en-US" sz="1400" i="1" dirty="0"/>
              <a:t> de community. 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03532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7C550A-BDF7-4F61-8620-0C70449FA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De Bijeenkomst is de aftrap van de community! </a:t>
            </a:r>
            <a:br>
              <a:rPr lang="nl-NL" dirty="0"/>
            </a:br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52DD0B4-3AEF-448E-9181-340A9448A9C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115759" y="2190411"/>
            <a:ext cx="10167937" cy="4433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nl-NL" sz="1800" dirty="0"/>
              <a:t>Belangrijke vragen: </a:t>
            </a:r>
          </a:p>
          <a:p>
            <a:pPr marL="285750" indent="-285750">
              <a:buFontTx/>
              <a:buChar char="-"/>
            </a:pPr>
            <a:r>
              <a:rPr lang="nl-NL" sz="1800" dirty="0"/>
              <a:t>Voor wie &amp; met wie wordt jullie community gestart? </a:t>
            </a:r>
          </a:p>
          <a:p>
            <a:pPr marL="285750" indent="-285750">
              <a:buFontTx/>
              <a:buChar char="-"/>
            </a:pPr>
            <a:r>
              <a:rPr lang="nl-NL" sz="1800" dirty="0"/>
              <a:t>Wat is het precieze doel van die eerste bijeenkomst?</a:t>
            </a:r>
          </a:p>
          <a:p>
            <a:pPr marL="285750" indent="-285750">
              <a:buFontTx/>
              <a:buChar char="-"/>
            </a:pPr>
            <a:r>
              <a:rPr lang="nl-NL" sz="1800" dirty="0"/>
              <a:t>Wie wil je daar bij hebben?</a:t>
            </a:r>
          </a:p>
          <a:p>
            <a:pPr marL="285750" indent="-285750">
              <a:buFontTx/>
              <a:buChar char="-"/>
            </a:pPr>
            <a:r>
              <a:rPr lang="nl-NL" sz="1800" dirty="0"/>
              <a:t>Hoe bereik je de mensen die je erbij wil hebben?</a:t>
            </a:r>
          </a:p>
          <a:p>
            <a:pPr marL="285750" indent="-285750">
              <a:buFontTx/>
              <a:buChar char="-"/>
            </a:pPr>
            <a:r>
              <a:rPr lang="nl-NL" sz="1800" dirty="0"/>
              <a:t>Naar welk soort bijeenkomst willen zij komen </a:t>
            </a:r>
          </a:p>
          <a:p>
            <a:pPr marL="285750" indent="-285750">
              <a:buFontTx/>
              <a:buChar char="-"/>
            </a:pPr>
            <a:r>
              <a:rPr lang="nl-NL" sz="1800" dirty="0"/>
              <a:t>Wat is een goed moment voor zo’n bijeenkomst</a:t>
            </a:r>
          </a:p>
          <a:p>
            <a:pPr marL="285750" indent="-285750">
              <a:buFontTx/>
              <a:buChar char="-"/>
            </a:pPr>
            <a:r>
              <a:rPr lang="nl-NL" sz="1800" dirty="0"/>
              <a:t>Hoe ziet het programma eruit om het doel te bereiken? </a:t>
            </a:r>
          </a:p>
          <a:p>
            <a:pPr marL="285750" indent="-285750">
              <a:buFontTx/>
              <a:buChar char="-"/>
            </a:pPr>
            <a:endParaRPr lang="nl-NL" sz="1800" dirty="0"/>
          </a:p>
          <a:p>
            <a:pPr marL="285750" indent="-285750">
              <a:buFontTx/>
              <a:buChar char="-"/>
            </a:pPr>
            <a:endParaRPr lang="nl-NL" dirty="0"/>
          </a:p>
        </p:txBody>
      </p:sp>
      <p:sp>
        <p:nvSpPr>
          <p:cNvPr id="5" name="Explosie: 14 punten 4">
            <a:extLst>
              <a:ext uri="{FF2B5EF4-FFF2-40B4-BE49-F238E27FC236}">
                <a16:creationId xmlns:a16="http://schemas.microsoft.com/office/drawing/2014/main" id="{CCE3DD5C-2B83-439C-BE40-962D0BAB486A}"/>
              </a:ext>
            </a:extLst>
          </p:cNvPr>
          <p:cNvSpPr/>
          <p:nvPr/>
        </p:nvSpPr>
        <p:spPr>
          <a:xfrm rot="1186555">
            <a:off x="7772682" y="2283973"/>
            <a:ext cx="4472811" cy="3608415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Die bijeenkomst graag plannen in week 7 en datum zo snel mogelijk vast zetten. </a:t>
            </a:r>
          </a:p>
        </p:txBody>
      </p:sp>
    </p:spTree>
    <p:extLst>
      <p:ext uri="{BB962C8B-B14F-4D97-AF65-F5344CB8AC3E}">
        <p14:creationId xmlns:p14="http://schemas.microsoft.com/office/powerpoint/2010/main" val="2270886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14297E-2DEA-47A2-AEB9-5C7B34BF6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Wat voor bijeenkomst?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CC6F3A7-CD75-4EA9-BDBA-94B47F34F9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7443" y="2212848"/>
            <a:ext cx="4937760" cy="36941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Wat voor soort bijeenkomst ?</a:t>
            </a:r>
          </a:p>
          <a:p>
            <a:pPr marL="0" indent="0">
              <a:buNone/>
            </a:pPr>
            <a:r>
              <a:rPr lang="nl-NL" dirty="0"/>
              <a:t>Doel + Doelgroep </a:t>
            </a:r>
          </a:p>
          <a:p>
            <a:pPr marL="0" indent="0">
              <a:buNone/>
            </a:pPr>
            <a:r>
              <a:rPr lang="nl-NL" dirty="0"/>
              <a:t>&gt; Ga aan de slag via een creatieve werkvorm om tot een vernieuwde bijeenkomst te komen! 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A499F69-A633-43AA-BEE2-00BF6ABE355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nl-NL" dirty="0"/>
          </a:p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8AA6D251-0954-40A3-9C82-B80EB05912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5447" y="2200622"/>
            <a:ext cx="5933129" cy="4279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53597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DarkSeedLeftStep">
      <a:dk1>
        <a:srgbClr val="000000"/>
      </a:dk1>
      <a:lt1>
        <a:srgbClr val="FFFFFF"/>
      </a:lt1>
      <a:dk2>
        <a:srgbClr val="41243B"/>
      </a:dk2>
      <a:lt2>
        <a:srgbClr val="E2E8E6"/>
      </a:lt2>
      <a:accent1>
        <a:srgbClr val="D13E79"/>
      </a:accent1>
      <a:accent2>
        <a:srgbClr val="C02DA5"/>
      </a:accent2>
      <a:accent3>
        <a:srgbClr val="AF3ED1"/>
      </a:accent3>
      <a:accent4>
        <a:srgbClr val="6C3DC5"/>
      </a:accent4>
      <a:accent5>
        <a:srgbClr val="424CD2"/>
      </a:accent5>
      <a:accent6>
        <a:srgbClr val="2D74C0"/>
      </a:accent6>
      <a:hlink>
        <a:srgbClr val="756CCE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E030BB5-61A4-4E56-B8D6-87FA89FF467C}">
  <ds:schemaRefs>
    <ds:schemaRef ds:uri="http://purl.org/dc/dcmitype/"/>
    <ds:schemaRef ds:uri="http://schemas.microsoft.com/office/2006/documentManagement/types"/>
    <ds:schemaRef ds:uri="http://purl.org/dc/elements/1.1/"/>
    <ds:schemaRef ds:uri="34354c1b-6b8c-435b-ad50-990538c19557"/>
    <ds:schemaRef ds:uri="http://www.w3.org/XML/1998/namespace"/>
    <ds:schemaRef ds:uri="47a28104-336f-447d-946e-e305ac2bcd47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4C800B7A-1103-485C-AFF6-E01EAC0C281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641039A-26DF-42F5-AAB0-EC25F03945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915</Words>
  <Application>Microsoft Office PowerPoint</Application>
  <PresentationFormat>Breedbeeld</PresentationFormat>
  <Paragraphs>100</Paragraphs>
  <Slides>13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9" baseType="lpstr">
      <vt:lpstr>Arial</vt:lpstr>
      <vt:lpstr>Avenir Next LT Pro</vt:lpstr>
      <vt:lpstr>Calibri</vt:lpstr>
      <vt:lpstr>Symbol</vt:lpstr>
      <vt:lpstr>Wingdings</vt:lpstr>
      <vt:lpstr>AccentBoxVTI</vt:lpstr>
      <vt:lpstr>De Community verbonden.</vt:lpstr>
      <vt:lpstr>PowerPoint-presentatie</vt:lpstr>
      <vt:lpstr>PowerPoint-presentatie</vt:lpstr>
      <vt:lpstr>Fasen in het IBS</vt:lpstr>
      <vt:lpstr>PowerPoint-presentatie</vt:lpstr>
      <vt:lpstr>PowerPoint-presentatie</vt:lpstr>
      <vt:lpstr>PowerPoint-presentatie</vt:lpstr>
      <vt:lpstr>De Bijeenkomst is de aftrap van de community!  </vt:lpstr>
      <vt:lpstr>Wat voor bijeenkomst?</vt:lpstr>
      <vt:lpstr>PowerPoint-presentatie</vt:lpstr>
      <vt:lpstr>PowerPoint-presentatie</vt:lpstr>
      <vt:lpstr>Jullie gaan dadelijk het plan voor de bijeenkomst,  toetsen bij de doelgroep!  </vt:lpstr>
      <vt:lpstr>Afronding van de dag!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Community verbonden.</dc:title>
  <dc:creator>Pascalle Cup</dc:creator>
  <cp:lastModifiedBy>Pascalle Cup</cp:lastModifiedBy>
  <cp:revision>2</cp:revision>
  <dcterms:created xsi:type="dcterms:W3CDTF">2020-02-18T14:43:57Z</dcterms:created>
  <dcterms:modified xsi:type="dcterms:W3CDTF">2020-02-18T15:48:00Z</dcterms:modified>
</cp:coreProperties>
</file>